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media/image5.JPG" ContentType="image/jpe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89" r:id="rId2"/>
    <p:sldId id="257" r:id="rId3"/>
    <p:sldId id="258" r:id="rId4"/>
    <p:sldId id="259" r:id="rId5"/>
    <p:sldId id="260" r:id="rId6"/>
    <p:sldId id="290" r:id="rId7"/>
    <p:sldId id="291" r:id="rId8"/>
    <p:sldId id="292" r:id="rId9"/>
    <p:sldId id="264" r:id="rId10"/>
    <p:sldId id="295" r:id="rId11"/>
    <p:sldId id="265" r:id="rId12"/>
    <p:sldId id="293" r:id="rId13"/>
    <p:sldId id="294" r:id="rId14"/>
    <p:sldId id="288" r:id="rId15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57" d="100"/>
          <a:sy n="157" d="100"/>
        </p:scale>
        <p:origin x="294" y="1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24927-C736-4784-9ADD-3E8AC0B9B35F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5CDC28-3645-4724-B1EA-95BEA9329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235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CDC28-3645-4724-B1EA-95BEA93293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282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006FC0"/>
                </a:solidFill>
                <a:latin typeface="Comic Sans MS"/>
                <a:cs typeface="Comic Sans MS"/>
              </a:defRPr>
            </a:lvl1pPr>
          </a:lstStyle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>
                <a:solidFill>
                  <a:srgbClr val="00AF50"/>
                </a:solidFill>
              </a:rPr>
              <a:t>#</a:t>
            </a:r>
            <a:r>
              <a:rPr dirty="0">
                <a:solidFill>
                  <a:srgbClr val="E36C09"/>
                </a:solidFill>
              </a:rPr>
              <a:t>MATRIKS</a:t>
            </a:r>
            <a:r>
              <a:rPr dirty="0">
                <a:solidFill>
                  <a:srgbClr val="FF0000"/>
                </a:solidFill>
              </a:rPr>
              <a:t>&amp;</a:t>
            </a:r>
            <a:r>
              <a:rPr dirty="0"/>
              <a:t>OPERASINYA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008000"/>
                </a:solidFill>
                <a:latin typeface="Comic Sans MS"/>
                <a:cs typeface="Comic Sans MS"/>
              </a:defRPr>
            </a:lvl1pPr>
          </a:lstStyle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/>
              <a:t>Mokhammad</a:t>
            </a:r>
            <a:r>
              <a:rPr spc="-60" dirty="0"/>
              <a:t> </a:t>
            </a:r>
            <a:r>
              <a:rPr dirty="0"/>
              <a:t>Nurkholis</a:t>
            </a:r>
            <a:r>
              <a:rPr spc="-50" dirty="0"/>
              <a:t> </a:t>
            </a:r>
            <a:r>
              <a:rPr dirty="0"/>
              <a:t>Abdillah,</a:t>
            </a:r>
            <a:r>
              <a:rPr spc="-25" dirty="0"/>
              <a:t> </a:t>
            </a:r>
            <a:r>
              <a:rPr spc="5" dirty="0"/>
              <a:t>S.T.,</a:t>
            </a:r>
            <a:r>
              <a:rPr spc="-65" dirty="0"/>
              <a:t> </a:t>
            </a:r>
            <a:r>
              <a:rPr spc="-5" dirty="0"/>
              <a:t>M.Eng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20"/>
              </a:lnSpc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800" b="1" i="0">
                <a:solidFill>
                  <a:srgbClr val="1F487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006FC0"/>
                </a:solidFill>
                <a:latin typeface="Comic Sans MS"/>
                <a:cs typeface="Comic Sans MS"/>
              </a:defRPr>
            </a:lvl1pPr>
          </a:lstStyle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>
                <a:solidFill>
                  <a:srgbClr val="00AF50"/>
                </a:solidFill>
              </a:rPr>
              <a:t>#</a:t>
            </a:r>
            <a:r>
              <a:rPr dirty="0">
                <a:solidFill>
                  <a:srgbClr val="E36C09"/>
                </a:solidFill>
              </a:rPr>
              <a:t>MATRIKS</a:t>
            </a:r>
            <a:r>
              <a:rPr dirty="0">
                <a:solidFill>
                  <a:srgbClr val="FF0000"/>
                </a:solidFill>
              </a:rPr>
              <a:t>&amp;</a:t>
            </a:r>
            <a:r>
              <a:rPr dirty="0"/>
              <a:t>OPERASINYA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008000"/>
                </a:solidFill>
                <a:latin typeface="Comic Sans MS"/>
                <a:cs typeface="Comic Sans MS"/>
              </a:defRPr>
            </a:lvl1pPr>
          </a:lstStyle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/>
              <a:t>Mokhammad</a:t>
            </a:r>
            <a:r>
              <a:rPr spc="-60" dirty="0"/>
              <a:t> </a:t>
            </a:r>
            <a:r>
              <a:rPr dirty="0"/>
              <a:t>Nurkholis</a:t>
            </a:r>
            <a:r>
              <a:rPr spc="-50" dirty="0"/>
              <a:t> </a:t>
            </a:r>
            <a:r>
              <a:rPr dirty="0"/>
              <a:t>Abdillah,</a:t>
            </a:r>
            <a:r>
              <a:rPr spc="-25" dirty="0"/>
              <a:t> </a:t>
            </a:r>
            <a:r>
              <a:rPr spc="5" dirty="0"/>
              <a:t>S.T.,</a:t>
            </a:r>
            <a:r>
              <a:rPr spc="-65" dirty="0"/>
              <a:t> </a:t>
            </a:r>
            <a:r>
              <a:rPr spc="-5" dirty="0"/>
              <a:t>M.Eng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20"/>
              </a:lnSpc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289035" y="4713732"/>
            <a:ext cx="393700" cy="361315"/>
          </a:xfrm>
          <a:custGeom>
            <a:avLst/>
            <a:gdLst/>
            <a:ahLst/>
            <a:cxnLst/>
            <a:rect l="l" t="t" r="r" b="b"/>
            <a:pathLst>
              <a:path w="393700" h="361314">
                <a:moveTo>
                  <a:pt x="393192" y="0"/>
                </a:moveTo>
                <a:lnTo>
                  <a:pt x="196596" y="0"/>
                </a:lnTo>
                <a:lnTo>
                  <a:pt x="144330" y="6451"/>
                </a:lnTo>
                <a:lnTo>
                  <a:pt x="97366" y="24657"/>
                </a:lnTo>
                <a:lnTo>
                  <a:pt x="57578" y="52897"/>
                </a:lnTo>
                <a:lnTo>
                  <a:pt x="26839" y="89447"/>
                </a:lnTo>
                <a:lnTo>
                  <a:pt x="7022" y="132587"/>
                </a:lnTo>
                <a:lnTo>
                  <a:pt x="0" y="180594"/>
                </a:lnTo>
                <a:lnTo>
                  <a:pt x="7022" y="228600"/>
                </a:lnTo>
                <a:lnTo>
                  <a:pt x="26839" y="271740"/>
                </a:lnTo>
                <a:lnTo>
                  <a:pt x="57578" y="308290"/>
                </a:lnTo>
                <a:lnTo>
                  <a:pt x="97366" y="336530"/>
                </a:lnTo>
                <a:lnTo>
                  <a:pt x="144330" y="354736"/>
                </a:lnTo>
                <a:lnTo>
                  <a:pt x="196596" y="361188"/>
                </a:lnTo>
                <a:lnTo>
                  <a:pt x="248861" y="354736"/>
                </a:lnTo>
                <a:lnTo>
                  <a:pt x="295825" y="336530"/>
                </a:lnTo>
                <a:lnTo>
                  <a:pt x="335613" y="308290"/>
                </a:lnTo>
                <a:lnTo>
                  <a:pt x="366352" y="271740"/>
                </a:lnTo>
                <a:lnTo>
                  <a:pt x="386169" y="228600"/>
                </a:lnTo>
                <a:lnTo>
                  <a:pt x="393192" y="180594"/>
                </a:lnTo>
                <a:lnTo>
                  <a:pt x="393192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800" b="1" i="0">
                <a:solidFill>
                  <a:srgbClr val="1F487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006FC0"/>
                </a:solidFill>
                <a:latin typeface="Comic Sans MS"/>
                <a:cs typeface="Comic Sans MS"/>
              </a:defRPr>
            </a:lvl1pPr>
          </a:lstStyle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>
                <a:solidFill>
                  <a:srgbClr val="00AF50"/>
                </a:solidFill>
              </a:rPr>
              <a:t>#</a:t>
            </a:r>
            <a:r>
              <a:rPr dirty="0">
                <a:solidFill>
                  <a:srgbClr val="E36C09"/>
                </a:solidFill>
              </a:rPr>
              <a:t>MATRIKS</a:t>
            </a:r>
            <a:r>
              <a:rPr dirty="0">
                <a:solidFill>
                  <a:srgbClr val="FF0000"/>
                </a:solidFill>
              </a:rPr>
              <a:t>&amp;</a:t>
            </a:r>
            <a:r>
              <a:rPr dirty="0"/>
              <a:t>OPERASINYA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008000"/>
                </a:solidFill>
                <a:latin typeface="Comic Sans MS"/>
                <a:cs typeface="Comic Sans MS"/>
              </a:defRPr>
            </a:lvl1pPr>
          </a:lstStyle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/>
              <a:t>Mokhammad</a:t>
            </a:r>
            <a:r>
              <a:rPr spc="-60" dirty="0"/>
              <a:t> </a:t>
            </a:r>
            <a:r>
              <a:rPr dirty="0"/>
              <a:t>Nurkholis</a:t>
            </a:r>
            <a:r>
              <a:rPr spc="-50" dirty="0"/>
              <a:t> </a:t>
            </a:r>
            <a:r>
              <a:rPr dirty="0"/>
              <a:t>Abdillah,</a:t>
            </a:r>
            <a:r>
              <a:rPr spc="-25" dirty="0"/>
              <a:t> </a:t>
            </a:r>
            <a:r>
              <a:rPr spc="5" dirty="0"/>
              <a:t>S.T.,</a:t>
            </a:r>
            <a:r>
              <a:rPr spc="-65" dirty="0"/>
              <a:t> </a:t>
            </a:r>
            <a:r>
              <a:rPr spc="-5" dirty="0"/>
              <a:t>M.Eng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20"/>
              </a:lnSpc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1572767"/>
            <a:ext cx="9144000" cy="1929764"/>
          </a:xfrm>
          <a:custGeom>
            <a:avLst/>
            <a:gdLst/>
            <a:ahLst/>
            <a:cxnLst/>
            <a:rect l="l" t="t" r="r" b="b"/>
            <a:pathLst>
              <a:path w="9144000" h="1929764">
                <a:moveTo>
                  <a:pt x="9144000" y="0"/>
                </a:moveTo>
                <a:lnTo>
                  <a:pt x="0" y="0"/>
                </a:lnTo>
                <a:lnTo>
                  <a:pt x="0" y="1929383"/>
                </a:lnTo>
                <a:lnTo>
                  <a:pt x="9144000" y="1929383"/>
                </a:lnTo>
                <a:lnTo>
                  <a:pt x="9144000" y="0"/>
                </a:lnTo>
                <a:close/>
              </a:path>
            </a:pathLst>
          </a:custGeom>
          <a:solidFill>
            <a:srgbClr val="00AF50">
              <a:alpha val="5215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800" b="1" i="0">
                <a:solidFill>
                  <a:srgbClr val="1F487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006FC0"/>
                </a:solidFill>
                <a:latin typeface="Comic Sans MS"/>
                <a:cs typeface="Comic Sans MS"/>
              </a:defRPr>
            </a:lvl1pPr>
          </a:lstStyle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>
                <a:solidFill>
                  <a:srgbClr val="00AF50"/>
                </a:solidFill>
              </a:rPr>
              <a:t>#</a:t>
            </a:r>
            <a:r>
              <a:rPr dirty="0">
                <a:solidFill>
                  <a:srgbClr val="E36C09"/>
                </a:solidFill>
              </a:rPr>
              <a:t>MATRIKS</a:t>
            </a:r>
            <a:r>
              <a:rPr dirty="0">
                <a:solidFill>
                  <a:srgbClr val="FF0000"/>
                </a:solidFill>
              </a:rPr>
              <a:t>&amp;</a:t>
            </a:r>
            <a:r>
              <a:rPr dirty="0"/>
              <a:t>OPERASINYA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008000"/>
                </a:solidFill>
                <a:latin typeface="Comic Sans MS"/>
                <a:cs typeface="Comic Sans MS"/>
              </a:defRPr>
            </a:lvl1pPr>
          </a:lstStyle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/>
              <a:t>Mokhammad</a:t>
            </a:r>
            <a:r>
              <a:rPr spc="-60" dirty="0"/>
              <a:t> </a:t>
            </a:r>
            <a:r>
              <a:rPr dirty="0"/>
              <a:t>Nurkholis</a:t>
            </a:r>
            <a:r>
              <a:rPr spc="-50" dirty="0"/>
              <a:t> </a:t>
            </a:r>
            <a:r>
              <a:rPr dirty="0"/>
              <a:t>Abdillah,</a:t>
            </a:r>
            <a:r>
              <a:rPr spc="-25" dirty="0"/>
              <a:t> </a:t>
            </a:r>
            <a:r>
              <a:rPr spc="5" dirty="0"/>
              <a:t>S.T.,</a:t>
            </a:r>
            <a:r>
              <a:rPr spc="-65" dirty="0"/>
              <a:t> </a:t>
            </a:r>
            <a:r>
              <a:rPr spc="-5" dirty="0"/>
              <a:t>M.Eng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20"/>
              </a:lnSpc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006FC0"/>
                </a:solidFill>
                <a:latin typeface="Comic Sans MS"/>
                <a:cs typeface="Comic Sans MS"/>
              </a:defRPr>
            </a:lvl1pPr>
          </a:lstStyle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>
                <a:solidFill>
                  <a:srgbClr val="00AF50"/>
                </a:solidFill>
              </a:rPr>
              <a:t>#</a:t>
            </a:r>
            <a:r>
              <a:rPr dirty="0">
                <a:solidFill>
                  <a:srgbClr val="E36C09"/>
                </a:solidFill>
              </a:rPr>
              <a:t>MATRIKS</a:t>
            </a:r>
            <a:r>
              <a:rPr dirty="0">
                <a:solidFill>
                  <a:srgbClr val="FF0000"/>
                </a:solidFill>
              </a:rPr>
              <a:t>&amp;</a:t>
            </a:r>
            <a:r>
              <a:rPr dirty="0"/>
              <a:t>OPERASINYA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008000"/>
                </a:solidFill>
                <a:latin typeface="Comic Sans MS"/>
                <a:cs typeface="Comic Sans MS"/>
              </a:defRPr>
            </a:lvl1pPr>
          </a:lstStyle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/>
              <a:t>Mokhammad</a:t>
            </a:r>
            <a:r>
              <a:rPr spc="-60" dirty="0"/>
              <a:t> </a:t>
            </a:r>
            <a:r>
              <a:rPr dirty="0"/>
              <a:t>Nurkholis</a:t>
            </a:r>
            <a:r>
              <a:rPr spc="-50" dirty="0"/>
              <a:t> </a:t>
            </a:r>
            <a:r>
              <a:rPr dirty="0"/>
              <a:t>Abdillah,</a:t>
            </a:r>
            <a:r>
              <a:rPr spc="-25" dirty="0"/>
              <a:t> </a:t>
            </a:r>
            <a:r>
              <a:rPr spc="5" dirty="0"/>
              <a:t>S.T.,</a:t>
            </a:r>
            <a:r>
              <a:rPr spc="-65" dirty="0"/>
              <a:t> </a:t>
            </a:r>
            <a:r>
              <a:rPr spc="-5" dirty="0"/>
              <a:t>M.Eng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20"/>
              </a:lnSpc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3CCB9-9219-3C97-B23D-A0A1C62078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247477"/>
            <a:ext cx="6858000" cy="1384995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ADF4EA-24C6-32B1-4E57-743BE1C757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27699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62C5C-ACE7-07D8-F724-60772299C6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2437" y="4778007"/>
            <a:ext cx="3098800" cy="169277"/>
          </a:xfrm>
        </p:spPr>
        <p:txBody>
          <a:bodyPr/>
          <a:lstStyle/>
          <a:p>
            <a:fld id="{2D05E199-8AFE-AB43-8F1F-F07DB5B9FF5F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3703A-A46C-9031-B12E-CD965C437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2813" y="4761747"/>
            <a:ext cx="2357120" cy="2154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824CE-5D23-5991-BE93-DD0920544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C9CF2-11CF-2D43-A87A-9F0CA08AB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362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289035" y="4713732"/>
            <a:ext cx="393700" cy="361315"/>
          </a:xfrm>
          <a:custGeom>
            <a:avLst/>
            <a:gdLst/>
            <a:ahLst/>
            <a:cxnLst/>
            <a:rect l="l" t="t" r="r" b="b"/>
            <a:pathLst>
              <a:path w="393700" h="361314">
                <a:moveTo>
                  <a:pt x="393192" y="0"/>
                </a:moveTo>
                <a:lnTo>
                  <a:pt x="196596" y="0"/>
                </a:lnTo>
                <a:lnTo>
                  <a:pt x="144330" y="6451"/>
                </a:lnTo>
                <a:lnTo>
                  <a:pt x="97366" y="24657"/>
                </a:lnTo>
                <a:lnTo>
                  <a:pt x="57578" y="52897"/>
                </a:lnTo>
                <a:lnTo>
                  <a:pt x="26839" y="89447"/>
                </a:lnTo>
                <a:lnTo>
                  <a:pt x="7022" y="132587"/>
                </a:lnTo>
                <a:lnTo>
                  <a:pt x="0" y="180594"/>
                </a:lnTo>
                <a:lnTo>
                  <a:pt x="7022" y="228600"/>
                </a:lnTo>
                <a:lnTo>
                  <a:pt x="26839" y="271740"/>
                </a:lnTo>
                <a:lnTo>
                  <a:pt x="57578" y="308290"/>
                </a:lnTo>
                <a:lnTo>
                  <a:pt x="97366" y="336530"/>
                </a:lnTo>
                <a:lnTo>
                  <a:pt x="144330" y="354736"/>
                </a:lnTo>
                <a:lnTo>
                  <a:pt x="196596" y="361188"/>
                </a:lnTo>
                <a:lnTo>
                  <a:pt x="248861" y="354736"/>
                </a:lnTo>
                <a:lnTo>
                  <a:pt x="295825" y="336530"/>
                </a:lnTo>
                <a:lnTo>
                  <a:pt x="335613" y="308290"/>
                </a:lnTo>
                <a:lnTo>
                  <a:pt x="366352" y="271740"/>
                </a:lnTo>
                <a:lnTo>
                  <a:pt x="386169" y="228600"/>
                </a:lnTo>
                <a:lnTo>
                  <a:pt x="393192" y="180594"/>
                </a:lnTo>
                <a:lnTo>
                  <a:pt x="393192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88563" y="73095"/>
            <a:ext cx="1049387" cy="1044815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429768" y="73152"/>
            <a:ext cx="969644" cy="969644"/>
          </a:xfrm>
          <a:custGeom>
            <a:avLst/>
            <a:gdLst/>
            <a:ahLst/>
            <a:cxnLst/>
            <a:rect l="l" t="t" r="r" b="b"/>
            <a:pathLst>
              <a:path w="969644" h="969644">
                <a:moveTo>
                  <a:pt x="484631" y="0"/>
                </a:moveTo>
                <a:lnTo>
                  <a:pt x="390563" y="133603"/>
                </a:lnTo>
                <a:lnTo>
                  <a:pt x="242315" y="64897"/>
                </a:lnTo>
                <a:lnTo>
                  <a:pt x="227622" y="227584"/>
                </a:lnTo>
                <a:lnTo>
                  <a:pt x="64922" y="242315"/>
                </a:lnTo>
                <a:lnTo>
                  <a:pt x="133540" y="390525"/>
                </a:lnTo>
                <a:lnTo>
                  <a:pt x="0" y="484632"/>
                </a:lnTo>
                <a:lnTo>
                  <a:pt x="133540" y="578738"/>
                </a:lnTo>
                <a:lnTo>
                  <a:pt x="64922" y="726948"/>
                </a:lnTo>
                <a:lnTo>
                  <a:pt x="227622" y="741680"/>
                </a:lnTo>
                <a:lnTo>
                  <a:pt x="242315" y="904367"/>
                </a:lnTo>
                <a:lnTo>
                  <a:pt x="390563" y="835660"/>
                </a:lnTo>
                <a:lnTo>
                  <a:pt x="484631" y="969263"/>
                </a:lnTo>
                <a:lnTo>
                  <a:pt x="578700" y="835660"/>
                </a:lnTo>
                <a:lnTo>
                  <a:pt x="726947" y="904367"/>
                </a:lnTo>
                <a:lnTo>
                  <a:pt x="741641" y="741680"/>
                </a:lnTo>
                <a:lnTo>
                  <a:pt x="904366" y="726948"/>
                </a:lnTo>
                <a:lnTo>
                  <a:pt x="835723" y="578738"/>
                </a:lnTo>
                <a:lnTo>
                  <a:pt x="969263" y="484632"/>
                </a:lnTo>
                <a:lnTo>
                  <a:pt x="835723" y="390525"/>
                </a:lnTo>
                <a:lnTo>
                  <a:pt x="904366" y="242315"/>
                </a:lnTo>
                <a:lnTo>
                  <a:pt x="741641" y="227584"/>
                </a:lnTo>
                <a:lnTo>
                  <a:pt x="726947" y="64897"/>
                </a:lnTo>
                <a:lnTo>
                  <a:pt x="578700" y="133603"/>
                </a:lnTo>
                <a:lnTo>
                  <a:pt x="484631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429768" y="73152"/>
            <a:ext cx="969644" cy="969644"/>
          </a:xfrm>
          <a:custGeom>
            <a:avLst/>
            <a:gdLst/>
            <a:ahLst/>
            <a:cxnLst/>
            <a:rect l="l" t="t" r="r" b="b"/>
            <a:pathLst>
              <a:path w="969644" h="969644">
                <a:moveTo>
                  <a:pt x="0" y="484632"/>
                </a:moveTo>
                <a:lnTo>
                  <a:pt x="133540" y="390525"/>
                </a:lnTo>
                <a:lnTo>
                  <a:pt x="64922" y="242315"/>
                </a:lnTo>
                <a:lnTo>
                  <a:pt x="227622" y="227584"/>
                </a:lnTo>
                <a:lnTo>
                  <a:pt x="242315" y="64897"/>
                </a:lnTo>
                <a:lnTo>
                  <a:pt x="390563" y="133603"/>
                </a:lnTo>
                <a:lnTo>
                  <a:pt x="484631" y="0"/>
                </a:lnTo>
                <a:lnTo>
                  <a:pt x="578700" y="133603"/>
                </a:lnTo>
                <a:lnTo>
                  <a:pt x="726947" y="64897"/>
                </a:lnTo>
                <a:lnTo>
                  <a:pt x="741641" y="227584"/>
                </a:lnTo>
                <a:lnTo>
                  <a:pt x="904366" y="242315"/>
                </a:lnTo>
                <a:lnTo>
                  <a:pt x="835723" y="390525"/>
                </a:lnTo>
                <a:lnTo>
                  <a:pt x="969263" y="484632"/>
                </a:lnTo>
                <a:lnTo>
                  <a:pt x="835723" y="578738"/>
                </a:lnTo>
                <a:lnTo>
                  <a:pt x="904366" y="726948"/>
                </a:lnTo>
                <a:lnTo>
                  <a:pt x="741641" y="741680"/>
                </a:lnTo>
                <a:lnTo>
                  <a:pt x="726947" y="904367"/>
                </a:lnTo>
                <a:lnTo>
                  <a:pt x="578700" y="835660"/>
                </a:lnTo>
                <a:lnTo>
                  <a:pt x="484631" y="969263"/>
                </a:lnTo>
                <a:lnTo>
                  <a:pt x="390563" y="835660"/>
                </a:lnTo>
                <a:lnTo>
                  <a:pt x="242315" y="904367"/>
                </a:lnTo>
                <a:lnTo>
                  <a:pt x="227622" y="741680"/>
                </a:lnTo>
                <a:lnTo>
                  <a:pt x="64922" y="726948"/>
                </a:lnTo>
                <a:lnTo>
                  <a:pt x="133540" y="578738"/>
                </a:lnTo>
                <a:lnTo>
                  <a:pt x="0" y="484632"/>
                </a:lnTo>
                <a:close/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0"/>
            <a:ext cx="9143999" cy="349758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0"/>
            <a:ext cx="2480310" cy="368046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0" y="0"/>
            <a:ext cx="9144000" cy="283845"/>
          </a:xfrm>
          <a:custGeom>
            <a:avLst/>
            <a:gdLst/>
            <a:ahLst/>
            <a:cxnLst/>
            <a:rect l="l" t="t" r="r" b="b"/>
            <a:pathLst>
              <a:path w="9144000" h="283845">
                <a:moveTo>
                  <a:pt x="9144000" y="0"/>
                </a:moveTo>
                <a:lnTo>
                  <a:pt x="0" y="0"/>
                </a:lnTo>
                <a:lnTo>
                  <a:pt x="0" y="283463"/>
                </a:lnTo>
                <a:lnTo>
                  <a:pt x="9144000" y="283463"/>
                </a:lnTo>
                <a:lnTo>
                  <a:pt x="9144000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85976" y="1785975"/>
            <a:ext cx="6772046" cy="1461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800" b="1" i="0">
                <a:solidFill>
                  <a:srgbClr val="1F487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65124" y="1525269"/>
            <a:ext cx="4043045" cy="2092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742813" y="4761747"/>
            <a:ext cx="2357120" cy="274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006FC0"/>
                </a:solidFill>
                <a:latin typeface="Comic Sans MS"/>
                <a:cs typeface="Comic Sans MS"/>
              </a:defRPr>
            </a:lvl1pPr>
          </a:lstStyle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>
                <a:solidFill>
                  <a:srgbClr val="00AF50"/>
                </a:solidFill>
              </a:rPr>
              <a:t>#</a:t>
            </a:r>
            <a:r>
              <a:rPr dirty="0">
                <a:solidFill>
                  <a:srgbClr val="E36C09"/>
                </a:solidFill>
              </a:rPr>
              <a:t>MATRIKS</a:t>
            </a:r>
            <a:r>
              <a:rPr dirty="0">
                <a:solidFill>
                  <a:srgbClr val="FF0000"/>
                </a:solidFill>
              </a:rPr>
              <a:t>&amp;</a:t>
            </a:r>
            <a:r>
              <a:rPr dirty="0"/>
              <a:t>OPERASINYA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02437" y="4778007"/>
            <a:ext cx="3098800" cy="223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1" i="0">
                <a:solidFill>
                  <a:srgbClr val="008000"/>
                </a:solidFill>
                <a:latin typeface="Comic Sans MS"/>
                <a:cs typeface="Comic Sans MS"/>
              </a:defRPr>
            </a:lvl1pPr>
          </a:lstStyle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/>
              <a:t>Mokhammad</a:t>
            </a:r>
            <a:r>
              <a:rPr spc="-60" dirty="0"/>
              <a:t> </a:t>
            </a:r>
            <a:r>
              <a:rPr dirty="0"/>
              <a:t>Nurkholis</a:t>
            </a:r>
            <a:r>
              <a:rPr spc="-50" dirty="0"/>
              <a:t> </a:t>
            </a:r>
            <a:r>
              <a:rPr dirty="0"/>
              <a:t>Abdillah,</a:t>
            </a:r>
            <a:r>
              <a:rPr spc="-25" dirty="0"/>
              <a:t> </a:t>
            </a:r>
            <a:r>
              <a:rPr spc="5" dirty="0"/>
              <a:t>S.T.,</a:t>
            </a:r>
            <a:r>
              <a:rPr spc="-65" dirty="0"/>
              <a:t> </a:t>
            </a:r>
            <a:r>
              <a:rPr spc="-5" dirty="0"/>
              <a:t>M.Eng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5494" y="4833239"/>
            <a:ext cx="231775" cy="1765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20"/>
              </a:lnSpc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ABE95FD-68E0-0C5E-E780-82D525801710}"/>
              </a:ext>
            </a:extLst>
          </p:cNvPr>
          <p:cNvSpPr/>
          <p:nvPr/>
        </p:nvSpPr>
        <p:spPr>
          <a:xfrm>
            <a:off x="4571998" y="4195515"/>
            <a:ext cx="4572001" cy="9479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837CD4-E201-145C-B9D7-A7F015A5BA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205" y="841772"/>
            <a:ext cx="3920182" cy="1790700"/>
          </a:xfrm>
        </p:spPr>
        <p:txBody>
          <a:bodyPr anchor="ctr">
            <a:normAutofit/>
          </a:bodyPr>
          <a:lstStyle/>
          <a:p>
            <a:pPr marL="12700" marR="5080" algn="r">
              <a:lnSpc>
                <a:spcPct val="100000"/>
              </a:lnSpc>
              <a:spcBef>
                <a:spcPts val="90"/>
              </a:spcBef>
            </a:pPr>
            <a:r>
              <a:rPr lang="en-US" sz="4400" dirty="0" err="1">
                <a:latin typeface="Calibri"/>
                <a:cs typeface="Calibri"/>
              </a:rPr>
              <a:t>Aljabar</a:t>
            </a:r>
            <a:r>
              <a:rPr lang="en-US" sz="4400" dirty="0">
                <a:latin typeface="Calibri"/>
                <a:cs typeface="Calibri"/>
              </a:rPr>
              <a:t> Linear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5507D2-D7C0-7741-A805-02BDE57600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6205" y="3357164"/>
            <a:ext cx="3144795" cy="553998"/>
          </a:xfrm>
        </p:spPr>
        <p:txBody>
          <a:bodyPr>
            <a:normAutofit/>
          </a:bodyPr>
          <a:lstStyle/>
          <a:p>
            <a:pPr algn="l"/>
            <a:r>
              <a:rPr lang="en-US" sz="1425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Dosen</a:t>
            </a:r>
            <a:r>
              <a:rPr lang="en-US" sz="1425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425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pengampu</a:t>
            </a:r>
            <a:r>
              <a:rPr lang="en-US" sz="1425" b="1" dirty="0"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  <a:p>
            <a:pPr algn="l"/>
            <a:r>
              <a:rPr lang="en-US" sz="1350" dirty="0">
                <a:latin typeface="Cambria Math" panose="02040503050406030204" pitchFamily="18" charset="0"/>
                <a:ea typeface="Cambria Math" panose="02040503050406030204" pitchFamily="18" charset="0"/>
              </a:rPr>
              <a:t>D Jayus Nor Salim</a:t>
            </a:r>
            <a:r>
              <a:rPr lang="id-ID" sz="1350" dirty="0">
                <a:latin typeface="Cambria Math" panose="02040503050406030204" pitchFamily="18" charset="0"/>
                <a:ea typeface="Cambria Math" panose="02040503050406030204" pitchFamily="18" charset="0"/>
              </a:rPr>
              <a:t>, M.Kom</a:t>
            </a:r>
            <a:r>
              <a:rPr lang="en-US" sz="1350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E906E9-9995-4CAB-F211-4787F5529462}"/>
              </a:ext>
            </a:extLst>
          </p:cNvPr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350A14-E225-A44D-D3D1-5062A6DA5B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93" r="4876"/>
          <a:stretch/>
        </p:blipFill>
        <p:spPr>
          <a:xfrm>
            <a:off x="0" y="801995"/>
            <a:ext cx="4572000" cy="32799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8F9EBC-BEFA-C9A6-0541-89C9D361A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019" y="4411944"/>
            <a:ext cx="510908" cy="5109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92B98F-CC3B-F41D-77EB-A14377897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35" y="4528860"/>
            <a:ext cx="1333740" cy="511868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7E14979B-8D87-FC79-1E6B-492B3C2C21C4}"/>
              </a:ext>
            </a:extLst>
          </p:cNvPr>
          <p:cNvSpPr txBox="1">
            <a:spLocks/>
          </p:cNvSpPr>
          <p:nvPr/>
        </p:nvSpPr>
        <p:spPr>
          <a:xfrm>
            <a:off x="4990383" y="4301727"/>
            <a:ext cx="3144795" cy="65085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3380A3-F684-4EB2-C639-CE695FC2B940}"/>
              </a:ext>
            </a:extLst>
          </p:cNvPr>
          <p:cNvSpPr txBox="1"/>
          <p:nvPr/>
        </p:nvSpPr>
        <p:spPr>
          <a:xfrm>
            <a:off x="4724266" y="4375702"/>
            <a:ext cx="335743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b="1" dirty="0">
                <a:latin typeface="Palatino" pitchFamily="2" charset="77"/>
                <a:ea typeface="Palatino" pitchFamily="2" charset="77"/>
              </a:rPr>
              <a:t>Jl. </a:t>
            </a:r>
            <a:r>
              <a:rPr lang="en-US" sz="1050" b="1" dirty="0" err="1">
                <a:latin typeface="Palatino" pitchFamily="2" charset="77"/>
                <a:ea typeface="Palatino" pitchFamily="2" charset="77"/>
              </a:rPr>
              <a:t>Kapten</a:t>
            </a:r>
            <a:r>
              <a:rPr lang="en-US" sz="1050" b="1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sz="1050" b="1" dirty="0" err="1">
                <a:latin typeface="Palatino" pitchFamily="2" charset="77"/>
                <a:ea typeface="Palatino" pitchFamily="2" charset="77"/>
              </a:rPr>
              <a:t>Suparman</a:t>
            </a:r>
            <a:r>
              <a:rPr lang="en-US" sz="1050" b="1" dirty="0">
                <a:latin typeface="Palatino" pitchFamily="2" charset="77"/>
                <a:ea typeface="Palatino" pitchFamily="2" charset="77"/>
              </a:rPr>
              <a:t> No.39, </a:t>
            </a:r>
            <a:r>
              <a:rPr lang="en-US" sz="1050" b="1" dirty="0" err="1">
                <a:latin typeface="Palatino" pitchFamily="2" charset="77"/>
                <a:ea typeface="Palatino" pitchFamily="2" charset="77"/>
              </a:rPr>
              <a:t>Tuguran</a:t>
            </a:r>
            <a:r>
              <a:rPr lang="en-US" sz="1050" b="1" dirty="0">
                <a:latin typeface="Palatino" pitchFamily="2" charset="77"/>
                <a:ea typeface="Palatino" pitchFamily="2" charset="77"/>
              </a:rPr>
              <a:t>, </a:t>
            </a:r>
            <a:r>
              <a:rPr lang="en-US" sz="1050" b="1" dirty="0" err="1">
                <a:latin typeface="Palatino" pitchFamily="2" charset="77"/>
                <a:ea typeface="Palatino" pitchFamily="2" charset="77"/>
              </a:rPr>
              <a:t>Potrobangsan</a:t>
            </a:r>
            <a:r>
              <a:rPr lang="en-US" sz="1050" b="1" dirty="0">
                <a:latin typeface="Palatino" pitchFamily="2" charset="77"/>
                <a:ea typeface="Palatino" pitchFamily="2" charset="77"/>
              </a:rPr>
              <a:t>, </a:t>
            </a:r>
            <a:r>
              <a:rPr lang="en-US" sz="1050" b="1" dirty="0" err="1">
                <a:latin typeface="Palatino" pitchFamily="2" charset="77"/>
                <a:ea typeface="Palatino" pitchFamily="2" charset="77"/>
              </a:rPr>
              <a:t>Kec</a:t>
            </a:r>
            <a:r>
              <a:rPr lang="en-US" sz="1050" b="1" dirty="0">
                <a:latin typeface="Palatino" pitchFamily="2" charset="77"/>
                <a:ea typeface="Palatino" pitchFamily="2" charset="77"/>
              </a:rPr>
              <a:t>. </a:t>
            </a:r>
            <a:r>
              <a:rPr lang="en-US" sz="1050" b="1" dirty="0" err="1">
                <a:latin typeface="Palatino" pitchFamily="2" charset="77"/>
                <a:ea typeface="Palatino" pitchFamily="2" charset="77"/>
              </a:rPr>
              <a:t>Magelang</a:t>
            </a:r>
            <a:r>
              <a:rPr lang="en-US" sz="1050" b="1" dirty="0">
                <a:latin typeface="Palatino" pitchFamily="2" charset="77"/>
                <a:ea typeface="Palatino" pitchFamily="2" charset="77"/>
              </a:rPr>
              <a:t> Utara, Kota </a:t>
            </a:r>
            <a:r>
              <a:rPr lang="en-US" sz="1050" b="1" dirty="0" err="1">
                <a:latin typeface="Palatino" pitchFamily="2" charset="77"/>
                <a:ea typeface="Palatino" pitchFamily="2" charset="77"/>
              </a:rPr>
              <a:t>Magelang</a:t>
            </a:r>
            <a:r>
              <a:rPr lang="en-US" sz="1050" b="1" dirty="0">
                <a:latin typeface="Palatino" pitchFamily="2" charset="77"/>
                <a:ea typeface="Palatino" pitchFamily="2" charset="77"/>
              </a:rPr>
              <a:t>, </a:t>
            </a:r>
            <a:r>
              <a:rPr lang="en-US" sz="1050" b="1" dirty="0" err="1">
                <a:latin typeface="Palatino" pitchFamily="2" charset="77"/>
                <a:ea typeface="Palatino" pitchFamily="2" charset="77"/>
              </a:rPr>
              <a:t>Jawa</a:t>
            </a:r>
            <a:r>
              <a:rPr lang="en-US" sz="1050" b="1" dirty="0">
                <a:latin typeface="Palatino" pitchFamily="2" charset="77"/>
                <a:ea typeface="Palatino" pitchFamily="2" charset="77"/>
              </a:rPr>
              <a:t> Tengah 56116</a:t>
            </a:r>
            <a:endParaRPr lang="en-US" sz="105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4E8340-B098-CB1C-3B87-C3C40E1F64D1}"/>
              </a:ext>
            </a:extLst>
          </p:cNvPr>
          <p:cNvSpPr txBox="1"/>
          <p:nvPr/>
        </p:nvSpPr>
        <p:spPr>
          <a:xfrm>
            <a:off x="1886259" y="4528860"/>
            <a:ext cx="259628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b="1" dirty="0">
                <a:latin typeface="Palatino" pitchFamily="2" charset="77"/>
                <a:ea typeface="Palatino" pitchFamily="2" charset="77"/>
              </a:rPr>
              <a:t>JURUSAN TEKNIK ELEKTRO</a:t>
            </a:r>
          </a:p>
          <a:p>
            <a:pPr algn="r"/>
            <a:r>
              <a:rPr lang="en-US" sz="1050" b="1" dirty="0">
                <a:latin typeface="Palatino" pitchFamily="2" charset="77"/>
                <a:ea typeface="Palatino" pitchFamily="2" charset="77"/>
              </a:rPr>
              <a:t>FAKULTAS TEKNIK</a:t>
            </a:r>
          </a:p>
          <a:p>
            <a:pPr algn="r"/>
            <a:r>
              <a:rPr lang="en-US" sz="1050" b="1" dirty="0">
                <a:latin typeface="Palatino" pitchFamily="2" charset="77"/>
                <a:ea typeface="Palatino" pitchFamily="2" charset="77"/>
              </a:rPr>
              <a:t>UNIVERSITAS TIDAR</a:t>
            </a:r>
            <a:endParaRPr lang="en-US" sz="1050" dirty="0"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81A51DF-CC05-EBC2-6E47-C21D5611ABDC}"/>
              </a:ext>
            </a:extLst>
          </p:cNvPr>
          <p:cNvCxnSpPr>
            <a:cxnSpLocks/>
          </p:cNvCxnSpPr>
          <p:nvPr/>
        </p:nvCxnSpPr>
        <p:spPr>
          <a:xfrm>
            <a:off x="4856206" y="2571750"/>
            <a:ext cx="402937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Subtitle 2">
            <a:extLst>
              <a:ext uri="{FF2B5EF4-FFF2-40B4-BE49-F238E27FC236}">
                <a16:creationId xmlns:a16="http://schemas.microsoft.com/office/drawing/2014/main" id="{75096D15-8B2C-2472-77F8-4531232ECC4A}"/>
              </a:ext>
            </a:extLst>
          </p:cNvPr>
          <p:cNvSpPr txBox="1">
            <a:spLocks/>
          </p:cNvSpPr>
          <p:nvPr/>
        </p:nvSpPr>
        <p:spPr>
          <a:xfrm>
            <a:off x="4577612" y="0"/>
            <a:ext cx="4572000" cy="2798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25" dirty="0">
                <a:latin typeface="Cambria Math" panose="02040503050406030204" pitchFamily="18" charset="0"/>
                <a:ea typeface="Cambria Math" panose="02040503050406030204" pitchFamily="18" charset="0"/>
              </a:rPr>
              <a:t>Semester </a:t>
            </a:r>
            <a:r>
              <a:rPr lang="en-US" sz="1425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Genap</a:t>
            </a:r>
            <a:r>
              <a:rPr lang="en-US" sz="1425" dirty="0">
                <a:latin typeface="Cambria Math" panose="02040503050406030204" pitchFamily="18" charset="0"/>
                <a:ea typeface="Cambria Math" panose="02040503050406030204" pitchFamily="18" charset="0"/>
              </a:rPr>
              <a:t> - 2023/2024</a:t>
            </a:r>
            <a:endParaRPr lang="en-US" sz="1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6B26DCE-CF8A-AE00-17E4-44B8462205E5}"/>
              </a:ext>
            </a:extLst>
          </p:cNvPr>
          <p:cNvSpPr txBox="1">
            <a:spLocks/>
          </p:cNvSpPr>
          <p:nvPr/>
        </p:nvSpPr>
        <p:spPr>
          <a:xfrm>
            <a:off x="4856205" y="2685317"/>
            <a:ext cx="4029377" cy="55399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25" dirty="0" err="1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Materi</a:t>
            </a:r>
            <a:r>
              <a:rPr lang="en-US" sz="1425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1: </a:t>
            </a:r>
            <a:r>
              <a:rPr lang="id-ID" sz="1425" dirty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r>
              <a:rPr lang="en-US" sz="1425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ranspose</a:t>
            </a:r>
            <a:r>
              <a:rPr lang="en-US" sz="1425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425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matriks</a:t>
            </a:r>
            <a:endParaRPr lang="en-US" sz="1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851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8AD98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66927" y="978408"/>
            <a:ext cx="8577580" cy="391160"/>
            <a:chOff x="566927" y="978408"/>
            <a:chExt cx="8577580" cy="3911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6927" y="978408"/>
              <a:ext cx="8577071" cy="37261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6071" y="1001268"/>
              <a:ext cx="944118" cy="36804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12647" y="1001268"/>
              <a:ext cx="8531860" cy="283845"/>
            </a:xfrm>
            <a:custGeom>
              <a:avLst/>
              <a:gdLst/>
              <a:ahLst/>
              <a:cxnLst/>
              <a:rect l="l" t="t" r="r" b="b"/>
              <a:pathLst>
                <a:path w="8531860" h="283844">
                  <a:moveTo>
                    <a:pt x="8531352" y="0"/>
                  </a:moveTo>
                  <a:lnTo>
                    <a:pt x="0" y="0"/>
                  </a:lnTo>
                  <a:lnTo>
                    <a:pt x="0" y="283463"/>
                  </a:lnTo>
                  <a:lnTo>
                    <a:pt x="8531352" y="283463"/>
                  </a:lnTo>
                  <a:lnTo>
                    <a:pt x="8531352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91083" y="1042161"/>
            <a:ext cx="719455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b="1" spc="-15" dirty="0">
                <a:solidFill>
                  <a:srgbClr val="FFFF00"/>
                </a:solidFill>
                <a:latin typeface="Calibri"/>
                <a:cs typeface="Calibri"/>
              </a:rPr>
              <a:t>B</a:t>
            </a:r>
            <a:r>
              <a:rPr sz="1050" b="1" spc="5" dirty="0">
                <a:solidFill>
                  <a:srgbClr val="FFFF00"/>
                </a:solidFill>
                <a:latin typeface="Calibri"/>
                <a:cs typeface="Calibri"/>
              </a:rPr>
              <a:t>A</a:t>
            </a:r>
            <a:r>
              <a:rPr sz="1050" b="1" spc="-5" dirty="0">
                <a:solidFill>
                  <a:srgbClr val="FFFF00"/>
                </a:solidFill>
                <a:latin typeface="Calibri"/>
                <a:cs typeface="Calibri"/>
              </a:rPr>
              <a:t>B</a:t>
            </a:r>
            <a:r>
              <a:rPr sz="1050" b="1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050" b="1" spc="-25" dirty="0">
                <a:solidFill>
                  <a:srgbClr val="FFFF00"/>
                </a:solidFill>
                <a:latin typeface="Calibri"/>
                <a:cs typeface="Calibri"/>
              </a:rPr>
              <a:t>M</a:t>
            </a:r>
            <a:r>
              <a:rPr sz="1050" b="1" spc="5" dirty="0">
                <a:solidFill>
                  <a:srgbClr val="FFFF00"/>
                </a:solidFill>
                <a:latin typeface="Calibri"/>
                <a:cs typeface="Calibri"/>
              </a:rPr>
              <a:t>A</a:t>
            </a:r>
            <a:r>
              <a:rPr sz="1050" b="1" spc="-20" dirty="0">
                <a:solidFill>
                  <a:srgbClr val="FFFF00"/>
                </a:solidFill>
                <a:latin typeface="Calibri"/>
                <a:cs typeface="Calibri"/>
              </a:rPr>
              <a:t>T</a:t>
            </a:r>
            <a:r>
              <a:rPr sz="1050" b="1" spc="-10" dirty="0">
                <a:solidFill>
                  <a:srgbClr val="FFFF00"/>
                </a:solidFill>
                <a:latin typeface="Calibri"/>
                <a:cs typeface="Calibri"/>
              </a:rPr>
              <a:t>E</a:t>
            </a:r>
            <a:r>
              <a:rPr sz="1050" b="1" spc="-20" dirty="0">
                <a:solidFill>
                  <a:srgbClr val="FFFF00"/>
                </a:solidFill>
                <a:latin typeface="Calibri"/>
                <a:cs typeface="Calibri"/>
              </a:rPr>
              <a:t>R</a:t>
            </a:r>
            <a:r>
              <a:rPr sz="1050" b="1" spc="-5" dirty="0">
                <a:solidFill>
                  <a:srgbClr val="FFFF00"/>
                </a:solidFill>
                <a:latin typeface="Calibri"/>
                <a:cs typeface="Calibri"/>
              </a:rPr>
              <a:t>I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428265" y="0"/>
            <a:ext cx="2715895" cy="2931160"/>
            <a:chOff x="6428265" y="0"/>
            <a:chExt cx="2715895" cy="2931160"/>
          </a:xfrm>
        </p:grpSpPr>
        <p:sp>
          <p:nvSpPr>
            <p:cNvPr id="9" name="object 9"/>
            <p:cNvSpPr/>
            <p:nvPr/>
          </p:nvSpPr>
          <p:spPr>
            <a:xfrm>
              <a:off x="6643170" y="0"/>
              <a:ext cx="2501265" cy="2931160"/>
            </a:xfrm>
            <a:custGeom>
              <a:avLst/>
              <a:gdLst/>
              <a:ahLst/>
              <a:cxnLst/>
              <a:rect l="l" t="t" r="r" b="b"/>
              <a:pathLst>
                <a:path w="2501265" h="2931160">
                  <a:moveTo>
                    <a:pt x="2500829" y="0"/>
                  </a:moveTo>
                  <a:lnTo>
                    <a:pt x="46935" y="0"/>
                  </a:lnTo>
                  <a:lnTo>
                    <a:pt x="31695" y="62229"/>
                  </a:lnTo>
                  <a:lnTo>
                    <a:pt x="23095" y="109462"/>
                  </a:lnTo>
                  <a:lnTo>
                    <a:pt x="15823" y="157112"/>
                  </a:lnTo>
                  <a:lnTo>
                    <a:pt x="9897" y="205155"/>
                  </a:lnTo>
                  <a:lnTo>
                    <a:pt x="5334" y="253567"/>
                  </a:lnTo>
                  <a:lnTo>
                    <a:pt x="2152" y="302323"/>
                  </a:lnTo>
                  <a:lnTo>
                    <a:pt x="368" y="351399"/>
                  </a:lnTo>
                  <a:lnTo>
                    <a:pt x="0" y="400771"/>
                  </a:lnTo>
                  <a:lnTo>
                    <a:pt x="1065" y="450415"/>
                  </a:lnTo>
                  <a:lnTo>
                    <a:pt x="3581" y="500305"/>
                  </a:lnTo>
                  <a:lnTo>
                    <a:pt x="7565" y="550417"/>
                  </a:lnTo>
                  <a:lnTo>
                    <a:pt x="16813" y="624268"/>
                  </a:lnTo>
                  <a:lnTo>
                    <a:pt x="23325" y="662228"/>
                  </a:lnTo>
                  <a:lnTo>
                    <a:pt x="31064" y="700831"/>
                  </a:lnTo>
                  <a:lnTo>
                    <a:pt x="40007" y="740044"/>
                  </a:lnTo>
                  <a:lnTo>
                    <a:pt x="50129" y="779831"/>
                  </a:lnTo>
                  <a:lnTo>
                    <a:pt x="61408" y="820157"/>
                  </a:lnTo>
                  <a:lnTo>
                    <a:pt x="73818" y="860987"/>
                  </a:lnTo>
                  <a:lnTo>
                    <a:pt x="87337" y="902287"/>
                  </a:lnTo>
                  <a:lnTo>
                    <a:pt x="101941" y="944022"/>
                  </a:lnTo>
                  <a:lnTo>
                    <a:pt x="117606" y="986157"/>
                  </a:lnTo>
                  <a:lnTo>
                    <a:pt x="134309" y="1028657"/>
                  </a:lnTo>
                  <a:lnTo>
                    <a:pt x="152025" y="1071487"/>
                  </a:lnTo>
                  <a:lnTo>
                    <a:pt x="170731" y="1114613"/>
                  </a:lnTo>
                  <a:lnTo>
                    <a:pt x="190403" y="1158000"/>
                  </a:lnTo>
                  <a:lnTo>
                    <a:pt x="211017" y="1201613"/>
                  </a:lnTo>
                  <a:lnTo>
                    <a:pt x="232551" y="1245417"/>
                  </a:lnTo>
                  <a:lnTo>
                    <a:pt x="254979" y="1289378"/>
                  </a:lnTo>
                  <a:lnTo>
                    <a:pt x="278279" y="1333459"/>
                  </a:lnTo>
                  <a:lnTo>
                    <a:pt x="302427" y="1377628"/>
                  </a:lnTo>
                  <a:lnTo>
                    <a:pt x="327398" y="1421849"/>
                  </a:lnTo>
                  <a:lnTo>
                    <a:pt x="353170" y="1466087"/>
                  </a:lnTo>
                  <a:lnTo>
                    <a:pt x="379718" y="1510307"/>
                  </a:lnTo>
                  <a:lnTo>
                    <a:pt x="407019" y="1554474"/>
                  </a:lnTo>
                  <a:lnTo>
                    <a:pt x="435048" y="1598555"/>
                  </a:lnTo>
                  <a:lnTo>
                    <a:pt x="463783" y="1642513"/>
                  </a:lnTo>
                  <a:lnTo>
                    <a:pt x="493200" y="1686314"/>
                  </a:lnTo>
                  <a:lnTo>
                    <a:pt x="523274" y="1729924"/>
                  </a:lnTo>
                  <a:lnTo>
                    <a:pt x="553983" y="1773307"/>
                  </a:lnTo>
                  <a:lnTo>
                    <a:pt x="585302" y="1816429"/>
                  </a:lnTo>
                  <a:lnTo>
                    <a:pt x="617208" y="1859254"/>
                  </a:lnTo>
                  <a:lnTo>
                    <a:pt x="649677" y="1901749"/>
                  </a:lnTo>
                  <a:lnTo>
                    <a:pt x="682685" y="1943878"/>
                  </a:lnTo>
                  <a:lnTo>
                    <a:pt x="716208" y="1985607"/>
                  </a:lnTo>
                  <a:lnTo>
                    <a:pt x="750224" y="2026900"/>
                  </a:lnTo>
                  <a:lnTo>
                    <a:pt x="784707" y="2067723"/>
                  </a:lnTo>
                  <a:lnTo>
                    <a:pt x="819635" y="2108041"/>
                  </a:lnTo>
                  <a:lnTo>
                    <a:pt x="854983" y="2147819"/>
                  </a:lnTo>
                  <a:lnTo>
                    <a:pt x="890729" y="2187023"/>
                  </a:lnTo>
                  <a:lnTo>
                    <a:pt x="926847" y="2225617"/>
                  </a:lnTo>
                  <a:lnTo>
                    <a:pt x="963315" y="2263567"/>
                  </a:lnTo>
                  <a:lnTo>
                    <a:pt x="1000109" y="2300838"/>
                  </a:lnTo>
                  <a:lnTo>
                    <a:pt x="1037205" y="2337395"/>
                  </a:lnTo>
                  <a:lnTo>
                    <a:pt x="1074580" y="2373204"/>
                  </a:lnTo>
                  <a:lnTo>
                    <a:pt x="1112209" y="2408229"/>
                  </a:lnTo>
                  <a:lnTo>
                    <a:pt x="1150068" y="2442436"/>
                  </a:lnTo>
                  <a:lnTo>
                    <a:pt x="1188135" y="2475790"/>
                  </a:lnTo>
                  <a:lnTo>
                    <a:pt x="1226386" y="2508256"/>
                  </a:lnTo>
                  <a:lnTo>
                    <a:pt x="1264796" y="2539800"/>
                  </a:lnTo>
                  <a:lnTo>
                    <a:pt x="1303342" y="2570386"/>
                  </a:lnTo>
                  <a:lnTo>
                    <a:pt x="1342001" y="2599979"/>
                  </a:lnTo>
                  <a:lnTo>
                    <a:pt x="1380748" y="2628546"/>
                  </a:lnTo>
                  <a:lnTo>
                    <a:pt x="1419560" y="2656051"/>
                  </a:lnTo>
                  <a:lnTo>
                    <a:pt x="1458413" y="2682459"/>
                  </a:lnTo>
                  <a:lnTo>
                    <a:pt x="1497284" y="2707736"/>
                  </a:lnTo>
                  <a:lnTo>
                    <a:pt x="1536148" y="2731846"/>
                  </a:lnTo>
                  <a:lnTo>
                    <a:pt x="1574982" y="2754755"/>
                  </a:lnTo>
                  <a:lnTo>
                    <a:pt x="1613762" y="2776428"/>
                  </a:lnTo>
                  <a:lnTo>
                    <a:pt x="1652465" y="2796831"/>
                  </a:lnTo>
                  <a:lnTo>
                    <a:pt x="1691067" y="2815928"/>
                  </a:lnTo>
                  <a:lnTo>
                    <a:pt x="1729544" y="2833685"/>
                  </a:lnTo>
                  <a:lnTo>
                    <a:pt x="1767873" y="2850066"/>
                  </a:lnTo>
                  <a:lnTo>
                    <a:pt x="1806029" y="2865038"/>
                  </a:lnTo>
                  <a:lnTo>
                    <a:pt x="1843988" y="2878565"/>
                  </a:lnTo>
                  <a:lnTo>
                    <a:pt x="1881729" y="2890612"/>
                  </a:lnTo>
                  <a:lnTo>
                    <a:pt x="1919225" y="2901145"/>
                  </a:lnTo>
                  <a:lnTo>
                    <a:pt x="1956455" y="2910129"/>
                  </a:lnTo>
                  <a:lnTo>
                    <a:pt x="2030017" y="2923310"/>
                  </a:lnTo>
                  <a:lnTo>
                    <a:pt x="2102226" y="2929876"/>
                  </a:lnTo>
                  <a:lnTo>
                    <a:pt x="2137763" y="2930592"/>
                  </a:lnTo>
                  <a:lnTo>
                    <a:pt x="2172891" y="2929550"/>
                  </a:lnTo>
                  <a:lnTo>
                    <a:pt x="2259777" y="2918831"/>
                  </a:lnTo>
                  <a:lnTo>
                    <a:pt x="2310070" y="2906827"/>
                  </a:lnTo>
                  <a:lnTo>
                    <a:pt x="2358494" y="2890837"/>
                  </a:lnTo>
                  <a:lnTo>
                    <a:pt x="2405076" y="2870994"/>
                  </a:lnTo>
                  <a:lnTo>
                    <a:pt x="2449844" y="2847434"/>
                  </a:lnTo>
                  <a:lnTo>
                    <a:pt x="2492828" y="2820289"/>
                  </a:lnTo>
                  <a:lnTo>
                    <a:pt x="2500829" y="2814193"/>
                  </a:lnTo>
                  <a:lnTo>
                    <a:pt x="2500829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428265" y="0"/>
              <a:ext cx="2715895" cy="2428240"/>
            </a:xfrm>
            <a:custGeom>
              <a:avLst/>
              <a:gdLst/>
              <a:ahLst/>
              <a:cxnLst/>
              <a:rect l="l" t="t" r="r" b="b"/>
              <a:pathLst>
                <a:path w="2715895" h="2428240">
                  <a:moveTo>
                    <a:pt x="2715734" y="0"/>
                  </a:moveTo>
                  <a:lnTo>
                    <a:pt x="1167096" y="0"/>
                  </a:lnTo>
                  <a:lnTo>
                    <a:pt x="1085435" y="53848"/>
                  </a:lnTo>
                  <a:lnTo>
                    <a:pt x="1041398" y="85503"/>
                  </a:lnTo>
                  <a:lnTo>
                    <a:pt x="997738" y="117945"/>
                  </a:lnTo>
                  <a:lnTo>
                    <a:pt x="954492" y="151143"/>
                  </a:lnTo>
                  <a:lnTo>
                    <a:pt x="911701" y="185061"/>
                  </a:lnTo>
                  <a:lnTo>
                    <a:pt x="869402" y="219668"/>
                  </a:lnTo>
                  <a:lnTo>
                    <a:pt x="827634" y="254930"/>
                  </a:lnTo>
                  <a:lnTo>
                    <a:pt x="786436" y="290813"/>
                  </a:lnTo>
                  <a:lnTo>
                    <a:pt x="745847" y="327285"/>
                  </a:lnTo>
                  <a:lnTo>
                    <a:pt x="705905" y="364312"/>
                  </a:lnTo>
                  <a:lnTo>
                    <a:pt x="666650" y="401860"/>
                  </a:lnTo>
                  <a:lnTo>
                    <a:pt x="628119" y="439898"/>
                  </a:lnTo>
                  <a:lnTo>
                    <a:pt x="590352" y="478391"/>
                  </a:lnTo>
                  <a:lnTo>
                    <a:pt x="553386" y="517306"/>
                  </a:lnTo>
                  <a:lnTo>
                    <a:pt x="517262" y="556611"/>
                  </a:lnTo>
                  <a:lnTo>
                    <a:pt x="482017" y="596271"/>
                  </a:lnTo>
                  <a:lnTo>
                    <a:pt x="447691" y="636254"/>
                  </a:lnTo>
                  <a:lnTo>
                    <a:pt x="414322" y="676526"/>
                  </a:lnTo>
                  <a:lnTo>
                    <a:pt x="381948" y="717054"/>
                  </a:lnTo>
                  <a:lnTo>
                    <a:pt x="350609" y="757805"/>
                  </a:lnTo>
                  <a:lnTo>
                    <a:pt x="320343" y="798746"/>
                  </a:lnTo>
                  <a:lnTo>
                    <a:pt x="291189" y="839844"/>
                  </a:lnTo>
                  <a:lnTo>
                    <a:pt x="263186" y="881064"/>
                  </a:lnTo>
                  <a:lnTo>
                    <a:pt x="236372" y="922375"/>
                  </a:lnTo>
                  <a:lnTo>
                    <a:pt x="210785" y="963743"/>
                  </a:lnTo>
                  <a:lnTo>
                    <a:pt x="186466" y="1005134"/>
                  </a:lnTo>
                  <a:lnTo>
                    <a:pt x="163452" y="1046515"/>
                  </a:lnTo>
                  <a:lnTo>
                    <a:pt x="141782" y="1087854"/>
                  </a:lnTo>
                  <a:lnTo>
                    <a:pt x="121495" y="1129116"/>
                  </a:lnTo>
                  <a:lnTo>
                    <a:pt x="102629" y="1170269"/>
                  </a:lnTo>
                  <a:lnTo>
                    <a:pt x="85224" y="1211280"/>
                  </a:lnTo>
                  <a:lnTo>
                    <a:pt x="69317" y="1252115"/>
                  </a:lnTo>
                  <a:lnTo>
                    <a:pt x="54949" y="1292740"/>
                  </a:lnTo>
                  <a:lnTo>
                    <a:pt x="42156" y="1333124"/>
                  </a:lnTo>
                  <a:lnTo>
                    <a:pt x="30979" y="1373232"/>
                  </a:lnTo>
                  <a:lnTo>
                    <a:pt x="21456" y="1413032"/>
                  </a:lnTo>
                  <a:lnTo>
                    <a:pt x="13625" y="1452489"/>
                  </a:lnTo>
                  <a:lnTo>
                    <a:pt x="7525" y="1491572"/>
                  </a:lnTo>
                  <a:lnTo>
                    <a:pt x="3195" y="1530246"/>
                  </a:lnTo>
                  <a:lnTo>
                    <a:pt x="673" y="1568478"/>
                  </a:lnTo>
                  <a:lnTo>
                    <a:pt x="0" y="1606236"/>
                  </a:lnTo>
                  <a:lnTo>
                    <a:pt x="1212" y="1643485"/>
                  </a:lnTo>
                  <a:lnTo>
                    <a:pt x="9449" y="1716327"/>
                  </a:lnTo>
                  <a:lnTo>
                    <a:pt x="25694" y="1786739"/>
                  </a:lnTo>
                  <a:lnTo>
                    <a:pt x="50258" y="1854453"/>
                  </a:lnTo>
                  <a:lnTo>
                    <a:pt x="82159" y="1916636"/>
                  </a:lnTo>
                  <a:lnTo>
                    <a:pt x="121992" y="1975177"/>
                  </a:lnTo>
                  <a:lnTo>
                    <a:pt x="169322" y="2030091"/>
                  </a:lnTo>
                  <a:lnTo>
                    <a:pt x="223715" y="2081390"/>
                  </a:lnTo>
                  <a:lnTo>
                    <a:pt x="253423" y="2105688"/>
                  </a:lnTo>
                  <a:lnTo>
                    <a:pt x="284733" y="2129088"/>
                  </a:lnTo>
                  <a:lnTo>
                    <a:pt x="317591" y="2151592"/>
                  </a:lnTo>
                  <a:lnTo>
                    <a:pt x="351942" y="2173200"/>
                  </a:lnTo>
                  <a:lnTo>
                    <a:pt x="387732" y="2193915"/>
                  </a:lnTo>
                  <a:lnTo>
                    <a:pt x="424906" y="2213738"/>
                  </a:lnTo>
                  <a:lnTo>
                    <a:pt x="463410" y="2232671"/>
                  </a:lnTo>
                  <a:lnTo>
                    <a:pt x="503189" y="2250716"/>
                  </a:lnTo>
                  <a:lnTo>
                    <a:pt x="544189" y="2267875"/>
                  </a:lnTo>
                  <a:lnTo>
                    <a:pt x="586356" y="2284148"/>
                  </a:lnTo>
                  <a:lnTo>
                    <a:pt x="629635" y="2299539"/>
                  </a:lnTo>
                  <a:lnTo>
                    <a:pt x="673971" y="2314048"/>
                  </a:lnTo>
                  <a:lnTo>
                    <a:pt x="719310" y="2327677"/>
                  </a:lnTo>
                  <a:lnTo>
                    <a:pt x="765598" y="2340429"/>
                  </a:lnTo>
                  <a:lnTo>
                    <a:pt x="812780" y="2352304"/>
                  </a:lnTo>
                  <a:lnTo>
                    <a:pt x="860802" y="2363304"/>
                  </a:lnTo>
                  <a:lnTo>
                    <a:pt x="909610" y="2373432"/>
                  </a:lnTo>
                  <a:lnTo>
                    <a:pt x="959148" y="2382688"/>
                  </a:lnTo>
                  <a:lnTo>
                    <a:pt x="1009362" y="2391075"/>
                  </a:lnTo>
                  <a:lnTo>
                    <a:pt x="1060199" y="2398594"/>
                  </a:lnTo>
                  <a:lnTo>
                    <a:pt x="1111603" y="2405247"/>
                  </a:lnTo>
                  <a:lnTo>
                    <a:pt x="1163520" y="2411035"/>
                  </a:lnTo>
                  <a:lnTo>
                    <a:pt x="1215896" y="2415961"/>
                  </a:lnTo>
                  <a:lnTo>
                    <a:pt x="1268675" y="2420026"/>
                  </a:lnTo>
                  <a:lnTo>
                    <a:pt x="1321805" y="2423231"/>
                  </a:lnTo>
                  <a:lnTo>
                    <a:pt x="1375230" y="2425579"/>
                  </a:lnTo>
                  <a:lnTo>
                    <a:pt x="1428895" y="2427071"/>
                  </a:lnTo>
                  <a:lnTo>
                    <a:pt x="1482747" y="2427709"/>
                  </a:lnTo>
                  <a:lnTo>
                    <a:pt x="1536731" y="2427495"/>
                  </a:lnTo>
                  <a:lnTo>
                    <a:pt x="1590792" y="2426429"/>
                  </a:lnTo>
                  <a:lnTo>
                    <a:pt x="1644876" y="2424515"/>
                  </a:lnTo>
                  <a:lnTo>
                    <a:pt x="1698929" y="2421753"/>
                  </a:lnTo>
                  <a:lnTo>
                    <a:pt x="1752896" y="2418145"/>
                  </a:lnTo>
                  <a:lnTo>
                    <a:pt x="1806723" y="2413694"/>
                  </a:lnTo>
                  <a:lnTo>
                    <a:pt x="1860354" y="2408400"/>
                  </a:lnTo>
                  <a:lnTo>
                    <a:pt x="1913737" y="2402266"/>
                  </a:lnTo>
                  <a:lnTo>
                    <a:pt x="1966816" y="2395293"/>
                  </a:lnTo>
                  <a:lnTo>
                    <a:pt x="2019536" y="2387482"/>
                  </a:lnTo>
                  <a:lnTo>
                    <a:pt x="2071844" y="2378837"/>
                  </a:lnTo>
                  <a:lnTo>
                    <a:pt x="2118245" y="2370337"/>
                  </a:lnTo>
                  <a:lnTo>
                    <a:pt x="2165573" y="2360763"/>
                  </a:lnTo>
                  <a:lnTo>
                    <a:pt x="2213752" y="2350116"/>
                  </a:lnTo>
                  <a:lnTo>
                    <a:pt x="2262704" y="2338398"/>
                  </a:lnTo>
                  <a:lnTo>
                    <a:pt x="2312350" y="2325608"/>
                  </a:lnTo>
                  <a:lnTo>
                    <a:pt x="2362614" y="2311747"/>
                  </a:lnTo>
                  <a:lnTo>
                    <a:pt x="2413418" y="2296816"/>
                  </a:lnTo>
                  <a:lnTo>
                    <a:pt x="2464683" y="2280817"/>
                  </a:lnTo>
                  <a:lnTo>
                    <a:pt x="2516332" y="2263749"/>
                  </a:lnTo>
                  <a:lnTo>
                    <a:pt x="2568287" y="2245614"/>
                  </a:lnTo>
                  <a:lnTo>
                    <a:pt x="2715734" y="2187956"/>
                  </a:lnTo>
                  <a:lnTo>
                    <a:pt x="2715734" y="0"/>
                  </a:lnTo>
                  <a:close/>
                </a:path>
              </a:pathLst>
            </a:custGeom>
            <a:solidFill>
              <a:srgbClr val="FBD4B5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79791" y="512063"/>
              <a:ext cx="1328166" cy="133273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02652" y="571500"/>
              <a:ext cx="1211579" cy="1216152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722172" y="4811979"/>
            <a:ext cx="3098800" cy="196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b="1" spc="5" dirty="0">
                <a:solidFill>
                  <a:srgbClr val="008000"/>
                </a:solidFill>
                <a:latin typeface="Comic Sans MS"/>
                <a:cs typeface="Comic Sans MS"/>
              </a:rPr>
              <a:t>Mokhammad</a:t>
            </a:r>
            <a:r>
              <a:rPr sz="1100" b="1" spc="-65" dirty="0">
                <a:solidFill>
                  <a:srgbClr val="008000"/>
                </a:solidFill>
                <a:latin typeface="Comic Sans MS"/>
                <a:cs typeface="Comic Sans MS"/>
              </a:rPr>
              <a:t> </a:t>
            </a:r>
            <a:r>
              <a:rPr sz="1100" b="1" dirty="0">
                <a:solidFill>
                  <a:srgbClr val="008000"/>
                </a:solidFill>
                <a:latin typeface="Comic Sans MS"/>
                <a:cs typeface="Comic Sans MS"/>
              </a:rPr>
              <a:t>Nurkholis</a:t>
            </a:r>
            <a:r>
              <a:rPr sz="1100" b="1" spc="-55" dirty="0">
                <a:solidFill>
                  <a:srgbClr val="008000"/>
                </a:solidFill>
                <a:latin typeface="Comic Sans MS"/>
                <a:cs typeface="Comic Sans MS"/>
              </a:rPr>
              <a:t> </a:t>
            </a:r>
            <a:r>
              <a:rPr sz="1100" b="1" dirty="0">
                <a:solidFill>
                  <a:srgbClr val="008000"/>
                </a:solidFill>
                <a:latin typeface="Comic Sans MS"/>
                <a:cs typeface="Comic Sans MS"/>
              </a:rPr>
              <a:t>Abdillah,</a:t>
            </a:r>
            <a:r>
              <a:rPr sz="1100" b="1" spc="-35" dirty="0">
                <a:solidFill>
                  <a:srgbClr val="008000"/>
                </a:solidFill>
                <a:latin typeface="Comic Sans MS"/>
                <a:cs typeface="Comic Sans MS"/>
              </a:rPr>
              <a:t> </a:t>
            </a:r>
            <a:r>
              <a:rPr sz="1100" b="1" spc="5" dirty="0">
                <a:solidFill>
                  <a:srgbClr val="008000"/>
                </a:solidFill>
                <a:latin typeface="Comic Sans MS"/>
                <a:cs typeface="Comic Sans MS"/>
              </a:rPr>
              <a:t>S.T.,</a:t>
            </a:r>
            <a:r>
              <a:rPr sz="1100" b="1" spc="-70" dirty="0">
                <a:solidFill>
                  <a:srgbClr val="008000"/>
                </a:solidFill>
                <a:latin typeface="Comic Sans MS"/>
                <a:cs typeface="Comic Sans MS"/>
              </a:rPr>
              <a:t> </a:t>
            </a:r>
            <a:r>
              <a:rPr sz="1100" b="1" spc="-5" dirty="0">
                <a:solidFill>
                  <a:srgbClr val="008000"/>
                </a:solidFill>
                <a:latin typeface="Comic Sans MS"/>
                <a:cs typeface="Comic Sans MS"/>
              </a:rPr>
              <a:t>M.Eng</a:t>
            </a:r>
            <a:endParaRPr sz="1100" dirty="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42813" y="4779975"/>
            <a:ext cx="23571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AF50"/>
                </a:solidFill>
                <a:latin typeface="Comic Sans MS"/>
                <a:cs typeface="Comic Sans MS"/>
              </a:rPr>
              <a:t>#</a:t>
            </a:r>
            <a:r>
              <a:rPr sz="1400" b="1" dirty="0">
                <a:solidFill>
                  <a:srgbClr val="E36C09"/>
                </a:solidFill>
                <a:latin typeface="Comic Sans MS"/>
                <a:cs typeface="Comic Sans MS"/>
              </a:rPr>
              <a:t>MATRIKS</a:t>
            </a:r>
            <a:r>
              <a:rPr sz="1400" b="1" dirty="0">
                <a:solidFill>
                  <a:srgbClr val="FF0000"/>
                </a:solidFill>
                <a:latin typeface="Comic Sans MS"/>
                <a:cs typeface="Comic Sans MS"/>
              </a:rPr>
              <a:t>&amp;</a:t>
            </a:r>
            <a:r>
              <a:rPr sz="1400" b="1" dirty="0">
                <a:solidFill>
                  <a:srgbClr val="00AFEF"/>
                </a:solidFill>
                <a:latin typeface="Comic Sans MS"/>
                <a:cs typeface="Comic Sans MS"/>
              </a:rPr>
              <a:t>OPERASINYA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29768" y="4713732"/>
            <a:ext cx="8286750" cy="1905"/>
          </a:xfrm>
          <a:custGeom>
            <a:avLst/>
            <a:gdLst/>
            <a:ahLst/>
            <a:cxnLst/>
            <a:rect l="l" t="t" r="r" b="b"/>
            <a:pathLst>
              <a:path w="8286750" h="1904">
                <a:moveTo>
                  <a:pt x="0" y="0"/>
                </a:moveTo>
                <a:lnTo>
                  <a:pt x="8286750" y="1587"/>
                </a:lnTo>
              </a:path>
            </a:pathLst>
          </a:custGeom>
          <a:ln w="3810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02970" y="3464509"/>
            <a:ext cx="51250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Subbab</a:t>
            </a:r>
            <a:r>
              <a:rPr sz="1800" spc="5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01F5F"/>
                </a:solidFill>
                <a:latin typeface="Calibri"/>
                <a:cs typeface="Calibri"/>
              </a:rPr>
              <a:t>ini</a:t>
            </a:r>
            <a:r>
              <a:rPr sz="1800" spc="4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 err="1">
                <a:solidFill>
                  <a:srgbClr val="001F5F"/>
                </a:solidFill>
                <a:latin typeface="Calibri"/>
                <a:cs typeface="Calibri"/>
              </a:rPr>
              <a:t>membahas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 err="1">
                <a:solidFill>
                  <a:srgbClr val="001F5F"/>
                </a:solidFill>
                <a:latin typeface="Calibri"/>
                <a:cs typeface="Calibri"/>
              </a:rPr>
              <a:t>Operasi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 Baris </a:t>
            </a:r>
            <a:r>
              <a:rPr sz="1800" spc="-10" dirty="0" err="1">
                <a:solidFill>
                  <a:srgbClr val="001F5F"/>
                </a:solidFill>
                <a:latin typeface="Calibri"/>
                <a:cs typeface="Calibri"/>
              </a:rPr>
              <a:t>Elementer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 err="1">
                <a:solidFill>
                  <a:srgbClr val="001F5F"/>
                </a:solidFill>
                <a:latin typeface="Calibri"/>
                <a:cs typeface="Calibri"/>
              </a:rPr>
              <a:t>Matriks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2970" y="2114499"/>
            <a:ext cx="6155030" cy="12432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spc="-25" dirty="0" err="1">
                <a:solidFill>
                  <a:srgbClr val="006FC0"/>
                </a:solidFill>
                <a:latin typeface="Calibri"/>
                <a:cs typeface="Calibri"/>
              </a:rPr>
              <a:t>Operasi</a:t>
            </a:r>
            <a:r>
              <a:rPr sz="4000" spc="-25" dirty="0">
                <a:solidFill>
                  <a:srgbClr val="006FC0"/>
                </a:solidFill>
                <a:latin typeface="Calibri"/>
                <a:cs typeface="Calibri"/>
              </a:rPr>
              <a:t> Baris </a:t>
            </a:r>
            <a:r>
              <a:rPr sz="4000" spc="-25" dirty="0" err="1">
                <a:solidFill>
                  <a:srgbClr val="006FC0"/>
                </a:solidFill>
                <a:latin typeface="Calibri"/>
                <a:cs typeface="Calibri"/>
              </a:rPr>
              <a:t>Elementer</a:t>
            </a:r>
            <a:r>
              <a:rPr sz="4000" spc="-25" dirty="0">
                <a:solidFill>
                  <a:srgbClr val="006FC0"/>
                </a:solidFill>
                <a:latin typeface="Calibri"/>
                <a:cs typeface="Calibri"/>
              </a:rPr>
              <a:t> (OBE)</a:t>
            </a:r>
            <a:endParaRPr sz="4000" dirty="0">
              <a:latin typeface="Calibri"/>
              <a:cs typeface="Calibri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DA80562-C5A0-E08F-6DFE-86711A7D0DEA}"/>
              </a:ext>
            </a:extLst>
          </p:cNvPr>
          <p:cNvGrpSpPr/>
          <p:nvPr/>
        </p:nvGrpSpPr>
        <p:grpSpPr>
          <a:xfrm>
            <a:off x="-2" y="4705351"/>
            <a:ext cx="9143999" cy="437782"/>
            <a:chOff x="-1" y="6492874"/>
            <a:chExt cx="12192000" cy="36512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7120003-7F5E-C8BB-0CF6-BBF61BF431C1}"/>
                </a:ext>
              </a:extLst>
            </p:cNvPr>
            <p:cNvSpPr/>
            <p:nvPr/>
          </p:nvSpPr>
          <p:spPr>
            <a:xfrm>
              <a:off x="-1" y="6492874"/>
              <a:ext cx="12192000" cy="3651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D2D857-D309-7BCC-A82C-8DB34AF8E973}"/>
                </a:ext>
              </a:extLst>
            </p:cNvPr>
            <p:cNvSpPr txBox="1"/>
            <p:nvPr/>
          </p:nvSpPr>
          <p:spPr>
            <a:xfrm>
              <a:off x="18482" y="6546881"/>
              <a:ext cx="5808941" cy="2310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TEKNOLOGI INFORMASI| FAKULTAS TEKNIK | UNIVERSITAS TIDAR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EF39A0-B612-A84E-BF52-0343F5E08070}"/>
              </a:ext>
            </a:extLst>
          </p:cNvPr>
          <p:cNvGrpSpPr/>
          <p:nvPr/>
        </p:nvGrpSpPr>
        <p:grpSpPr>
          <a:xfrm>
            <a:off x="-2" y="-24554"/>
            <a:ext cx="9144001" cy="365125"/>
            <a:chOff x="19879" y="409517"/>
            <a:chExt cx="9144001" cy="36512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DB33E79-FF86-5147-D0CD-9ED6DF1F15B3}"/>
                </a:ext>
              </a:extLst>
            </p:cNvPr>
            <p:cNvSpPr/>
            <p:nvPr/>
          </p:nvSpPr>
          <p:spPr>
            <a:xfrm>
              <a:off x="19879" y="409517"/>
              <a:ext cx="9144001" cy="3651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E473EFB-9F67-5BE4-BCA3-9AA6B35A2001}"/>
                </a:ext>
              </a:extLst>
            </p:cNvPr>
            <p:cNvSpPr txBox="1"/>
            <p:nvPr/>
          </p:nvSpPr>
          <p:spPr>
            <a:xfrm>
              <a:off x="46549" y="470021"/>
              <a:ext cx="4464812" cy="27699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cs typeface="Bangla MN" pitchFamily="2" charset="0"/>
                </a:rPr>
                <a:t>KONSEP MATRIKS: </a:t>
              </a:r>
              <a:r>
                <a:rPr lang="en-US" sz="1200" b="1" spc="-5" dirty="0">
                  <a:latin typeface="Calibri"/>
                  <a:cs typeface="Calibri"/>
                </a:rPr>
                <a:t>ALJABAR LINEAR </a:t>
              </a:r>
              <a:r>
                <a:rPr lang="en-US" sz="1200" b="1" dirty="0">
                  <a:cs typeface="Bangla MN" pitchFamily="2" charset="0"/>
                </a:rPr>
                <a:t>| SEMESTER GANJIL 2023/2024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8806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41275"/>
            <a:ext cx="2296160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b="1" spc="-10" dirty="0">
                <a:solidFill>
                  <a:srgbClr val="FFFFFF"/>
                </a:solidFill>
                <a:latin typeface="Calibri"/>
                <a:cs typeface="Calibri"/>
              </a:rPr>
              <a:t>SERI</a:t>
            </a:r>
            <a:r>
              <a:rPr sz="105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-10" dirty="0">
                <a:solidFill>
                  <a:srgbClr val="FFFFFF"/>
                </a:solidFill>
                <a:latin typeface="Calibri"/>
                <a:cs typeface="Calibri"/>
              </a:rPr>
              <a:t>MATERI</a:t>
            </a:r>
            <a:r>
              <a:rPr sz="105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KULIAH</a:t>
            </a:r>
            <a:r>
              <a:rPr sz="1050" b="1" spc="4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050" b="1" spc="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00"/>
                </a:solidFill>
                <a:latin typeface="Calibri"/>
                <a:cs typeface="Calibri"/>
              </a:rPr>
              <a:t>ALJABAR</a:t>
            </a:r>
            <a:r>
              <a:rPr sz="1050" b="1" spc="-5" dirty="0">
                <a:solidFill>
                  <a:srgbClr val="FFFF00"/>
                </a:solidFill>
                <a:latin typeface="Calibri"/>
                <a:cs typeface="Calibri"/>
              </a:rPr>
              <a:t> LINEAR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9768" y="4713732"/>
            <a:ext cx="8286750" cy="1905"/>
          </a:xfrm>
          <a:custGeom>
            <a:avLst/>
            <a:gdLst/>
            <a:ahLst/>
            <a:cxnLst/>
            <a:rect l="l" t="t" r="r" b="b"/>
            <a:pathLst>
              <a:path w="8286750" h="1904">
                <a:moveTo>
                  <a:pt x="0" y="0"/>
                </a:moveTo>
                <a:lnTo>
                  <a:pt x="8286750" y="1587"/>
                </a:lnTo>
              </a:path>
            </a:pathLst>
          </a:custGeom>
          <a:ln w="3810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90546" y="360070"/>
            <a:ext cx="5724653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dirty="0" err="1"/>
              <a:t>Operasi</a:t>
            </a:r>
            <a:r>
              <a:rPr sz="3600" dirty="0"/>
              <a:t> Baris </a:t>
            </a:r>
            <a:r>
              <a:rPr sz="3600" dirty="0" err="1"/>
              <a:t>Elementer</a:t>
            </a:r>
            <a:r>
              <a:rPr sz="3600" dirty="0"/>
              <a:t> ???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>
                <a:solidFill>
                  <a:srgbClr val="00AF50"/>
                </a:solidFill>
              </a:rPr>
              <a:t>#</a:t>
            </a:r>
            <a:r>
              <a:rPr dirty="0">
                <a:solidFill>
                  <a:srgbClr val="E36C09"/>
                </a:solidFill>
              </a:rPr>
              <a:t>MATRIKS</a:t>
            </a:r>
            <a:r>
              <a:rPr dirty="0">
                <a:solidFill>
                  <a:srgbClr val="FF0000"/>
                </a:solidFill>
              </a:rPr>
              <a:t>&amp;</a:t>
            </a:r>
            <a:r>
              <a:rPr dirty="0"/>
              <a:t>OPERASINYA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/>
              <a:t>Mokhammad</a:t>
            </a:r>
            <a:r>
              <a:rPr spc="-60" dirty="0"/>
              <a:t> </a:t>
            </a:r>
            <a:r>
              <a:rPr dirty="0"/>
              <a:t>Nurkholis</a:t>
            </a:r>
            <a:r>
              <a:rPr spc="-50" dirty="0"/>
              <a:t> </a:t>
            </a:r>
            <a:r>
              <a:rPr dirty="0"/>
              <a:t>Abdillah,</a:t>
            </a:r>
            <a:r>
              <a:rPr spc="-25" dirty="0"/>
              <a:t> </a:t>
            </a:r>
            <a:r>
              <a:rPr spc="5" dirty="0"/>
              <a:t>S.T.,</a:t>
            </a:r>
            <a:r>
              <a:rPr spc="-65" dirty="0"/>
              <a:t> </a:t>
            </a:r>
            <a:r>
              <a:rPr spc="-5" dirty="0"/>
              <a:t>M.Eng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fld id="{81D60167-4931-47E6-BA6A-407CBD079E47}" type="slidenum">
              <a:rPr spc="15" dirty="0"/>
              <a:t>11</a:t>
            </a:fld>
            <a:endParaRPr spc="15" dirty="0"/>
          </a:p>
        </p:txBody>
      </p:sp>
      <p:sp>
        <p:nvSpPr>
          <p:cNvPr id="5" name="object 5"/>
          <p:cNvSpPr txBox="1"/>
          <p:nvPr/>
        </p:nvSpPr>
        <p:spPr>
          <a:xfrm>
            <a:off x="733450" y="358597"/>
            <a:ext cx="39179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spc="20" dirty="0">
                <a:solidFill>
                  <a:srgbClr val="FFFFFF"/>
                </a:solidFill>
                <a:latin typeface="Calibri"/>
                <a:cs typeface="Calibri"/>
              </a:rPr>
              <a:t>01</a:t>
            </a:r>
            <a:endParaRPr sz="2800" dirty="0">
              <a:latin typeface="Calibri"/>
              <a:cs typeface="Calibri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C2E7378-BF19-A4D6-9EF8-4F4A011220FC}"/>
              </a:ext>
            </a:extLst>
          </p:cNvPr>
          <p:cNvGrpSpPr/>
          <p:nvPr/>
        </p:nvGrpSpPr>
        <p:grpSpPr>
          <a:xfrm>
            <a:off x="-2" y="4705351"/>
            <a:ext cx="9143999" cy="437782"/>
            <a:chOff x="-1" y="6492874"/>
            <a:chExt cx="12192000" cy="36512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8DD7AF9-8FB5-0FC1-6BD8-DCAD01FF3AB0}"/>
                </a:ext>
              </a:extLst>
            </p:cNvPr>
            <p:cNvSpPr/>
            <p:nvPr/>
          </p:nvSpPr>
          <p:spPr>
            <a:xfrm>
              <a:off x="-1" y="6492874"/>
              <a:ext cx="12192000" cy="3651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3F409D6-E7E3-3A67-5977-6255009266DD}"/>
                </a:ext>
              </a:extLst>
            </p:cNvPr>
            <p:cNvSpPr txBox="1"/>
            <p:nvPr/>
          </p:nvSpPr>
          <p:spPr>
            <a:xfrm>
              <a:off x="18482" y="6546881"/>
              <a:ext cx="5808941" cy="2310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TEKNOLOGI INFORMASI| FAKULTAS TEKNIK | UNIVERSITAS TIDAR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AD59F1E-EE57-B066-0985-585CD3D676FB}"/>
              </a:ext>
            </a:extLst>
          </p:cNvPr>
          <p:cNvGrpSpPr/>
          <p:nvPr/>
        </p:nvGrpSpPr>
        <p:grpSpPr>
          <a:xfrm>
            <a:off x="-2" y="-24554"/>
            <a:ext cx="9144001" cy="365125"/>
            <a:chOff x="19879" y="409517"/>
            <a:chExt cx="9144001" cy="36512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0458334-CB40-0DFD-8D5F-A81FED80587B}"/>
                </a:ext>
              </a:extLst>
            </p:cNvPr>
            <p:cNvSpPr/>
            <p:nvPr/>
          </p:nvSpPr>
          <p:spPr>
            <a:xfrm>
              <a:off x="19879" y="409517"/>
              <a:ext cx="9144001" cy="3651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4F5E58A-9514-21F5-DC76-79042850495D}"/>
                </a:ext>
              </a:extLst>
            </p:cNvPr>
            <p:cNvSpPr txBox="1"/>
            <p:nvPr/>
          </p:nvSpPr>
          <p:spPr>
            <a:xfrm>
              <a:off x="46549" y="470021"/>
              <a:ext cx="4464812" cy="27699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cs typeface="Bangla MN" pitchFamily="2" charset="0"/>
                </a:rPr>
                <a:t>KONSEP MATRIKS: </a:t>
              </a:r>
              <a:r>
                <a:rPr lang="en-US" sz="1200" b="1" spc="-5" dirty="0">
                  <a:latin typeface="Calibri"/>
                  <a:cs typeface="Calibri"/>
                </a:rPr>
                <a:t>ALJABAR LINEAR </a:t>
              </a:r>
              <a:r>
                <a:rPr lang="en-US" sz="1200" b="1" dirty="0">
                  <a:cs typeface="Bangla MN" pitchFamily="2" charset="0"/>
                </a:rPr>
                <a:t>| SEMESTER GANJIL 2023/2024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FF654728-0479-7313-233B-C8A5CA7B7DAC}"/>
              </a:ext>
            </a:extLst>
          </p:cNvPr>
          <p:cNvSpPr/>
          <p:nvPr/>
        </p:nvSpPr>
        <p:spPr>
          <a:xfrm>
            <a:off x="685800" y="1276350"/>
            <a:ext cx="7543800" cy="228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d-ID" dirty="0"/>
              <a:t>Operasi Baris Elementer (OBE) merupakan suatu operasi yang diterapkan pada baris suatu matriks.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d-ID" dirty="0"/>
              <a:t>OBE bisa digunakan untuk menentukan invers suatu matriks dan menyelesaikan suatu sistem persamaan linear (SPL).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d-ID" dirty="0"/>
              <a:t>OBE menjadi dasar penyelesaian matriks menggunkan teknik Eliminasi </a:t>
            </a:r>
            <a:r>
              <a:rPr lang="id-ID"/>
              <a:t>Gauss dan Gauss-Jordan</a:t>
            </a:r>
            <a:endParaRPr lang="id-ID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41275"/>
            <a:ext cx="2296160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b="1" spc="-10" dirty="0">
                <a:solidFill>
                  <a:srgbClr val="FFFFFF"/>
                </a:solidFill>
                <a:latin typeface="Calibri"/>
                <a:cs typeface="Calibri"/>
              </a:rPr>
              <a:t>SERI</a:t>
            </a:r>
            <a:r>
              <a:rPr sz="105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-10" dirty="0">
                <a:solidFill>
                  <a:srgbClr val="FFFFFF"/>
                </a:solidFill>
                <a:latin typeface="Calibri"/>
                <a:cs typeface="Calibri"/>
              </a:rPr>
              <a:t>MATERI</a:t>
            </a:r>
            <a:r>
              <a:rPr sz="105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KULIAH</a:t>
            </a:r>
            <a:r>
              <a:rPr sz="1050" b="1" spc="4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050" b="1" spc="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00"/>
                </a:solidFill>
                <a:latin typeface="Calibri"/>
                <a:cs typeface="Calibri"/>
              </a:rPr>
              <a:t>ALJABAR</a:t>
            </a:r>
            <a:r>
              <a:rPr sz="1050" b="1" spc="-5" dirty="0">
                <a:solidFill>
                  <a:srgbClr val="FFFF00"/>
                </a:solidFill>
                <a:latin typeface="Calibri"/>
                <a:cs typeface="Calibri"/>
              </a:rPr>
              <a:t> LINEAR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9768" y="4713732"/>
            <a:ext cx="8286750" cy="1905"/>
          </a:xfrm>
          <a:custGeom>
            <a:avLst/>
            <a:gdLst/>
            <a:ahLst/>
            <a:cxnLst/>
            <a:rect l="l" t="t" r="r" b="b"/>
            <a:pathLst>
              <a:path w="8286750" h="1904">
                <a:moveTo>
                  <a:pt x="0" y="0"/>
                </a:moveTo>
                <a:lnTo>
                  <a:pt x="8286750" y="1587"/>
                </a:lnTo>
              </a:path>
            </a:pathLst>
          </a:custGeom>
          <a:ln w="3810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90546" y="360070"/>
            <a:ext cx="5724653" cy="72135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dirty="0" err="1"/>
              <a:t>Jenis</a:t>
            </a:r>
            <a:r>
              <a:rPr sz="3600" dirty="0"/>
              <a:t> </a:t>
            </a:r>
            <a:r>
              <a:rPr sz="3600" dirty="0" err="1"/>
              <a:t>Operasi</a:t>
            </a:r>
            <a:r>
              <a:rPr lang="en-US" sz="3600" dirty="0"/>
              <a:t> </a:t>
            </a:r>
            <a:br>
              <a:rPr lang="en-US" sz="3600" dirty="0"/>
            </a:br>
            <a:r>
              <a:rPr lang="en-US" sz="900" b="0" dirty="0"/>
              <a:t>https://www.youtube.com/watch?v=4UGhGZd3EMM</a:t>
            </a:r>
            <a:endParaRPr sz="3600" b="0" dirty="0"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>
                <a:solidFill>
                  <a:srgbClr val="00AF50"/>
                </a:solidFill>
              </a:rPr>
              <a:t>#</a:t>
            </a:r>
            <a:r>
              <a:rPr dirty="0">
                <a:solidFill>
                  <a:srgbClr val="E36C09"/>
                </a:solidFill>
              </a:rPr>
              <a:t>MATRIKS</a:t>
            </a:r>
            <a:r>
              <a:rPr dirty="0">
                <a:solidFill>
                  <a:srgbClr val="FF0000"/>
                </a:solidFill>
              </a:rPr>
              <a:t>&amp;</a:t>
            </a:r>
            <a:r>
              <a:rPr dirty="0"/>
              <a:t>OPERASINYA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/>
              <a:t>Mokhammad</a:t>
            </a:r>
            <a:r>
              <a:rPr spc="-60" dirty="0"/>
              <a:t> </a:t>
            </a:r>
            <a:r>
              <a:rPr dirty="0"/>
              <a:t>Nurkholis</a:t>
            </a:r>
            <a:r>
              <a:rPr spc="-50" dirty="0"/>
              <a:t> </a:t>
            </a:r>
            <a:r>
              <a:rPr dirty="0"/>
              <a:t>Abdillah,</a:t>
            </a:r>
            <a:r>
              <a:rPr spc="-25" dirty="0"/>
              <a:t> </a:t>
            </a:r>
            <a:r>
              <a:rPr spc="5" dirty="0"/>
              <a:t>S.T.,</a:t>
            </a:r>
            <a:r>
              <a:rPr spc="-65" dirty="0"/>
              <a:t> </a:t>
            </a:r>
            <a:r>
              <a:rPr spc="-5" dirty="0"/>
              <a:t>M.Eng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fld id="{81D60167-4931-47E6-BA6A-407CBD079E47}" type="slidenum">
              <a:rPr spc="15" dirty="0"/>
              <a:t>12</a:t>
            </a:fld>
            <a:endParaRPr spc="15" dirty="0"/>
          </a:p>
        </p:txBody>
      </p:sp>
      <p:sp>
        <p:nvSpPr>
          <p:cNvPr id="5" name="object 5"/>
          <p:cNvSpPr txBox="1"/>
          <p:nvPr/>
        </p:nvSpPr>
        <p:spPr>
          <a:xfrm>
            <a:off x="733450" y="358597"/>
            <a:ext cx="39179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spc="20" dirty="0">
                <a:solidFill>
                  <a:srgbClr val="FFFFFF"/>
                </a:solidFill>
                <a:latin typeface="Calibri"/>
                <a:cs typeface="Calibri"/>
              </a:rPr>
              <a:t>02</a:t>
            </a:r>
            <a:endParaRPr sz="2800" dirty="0">
              <a:latin typeface="Calibri"/>
              <a:cs typeface="Calibri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C2E7378-BF19-A4D6-9EF8-4F4A011220FC}"/>
              </a:ext>
            </a:extLst>
          </p:cNvPr>
          <p:cNvGrpSpPr/>
          <p:nvPr/>
        </p:nvGrpSpPr>
        <p:grpSpPr>
          <a:xfrm>
            <a:off x="-2" y="4705351"/>
            <a:ext cx="9143999" cy="437782"/>
            <a:chOff x="-1" y="6492874"/>
            <a:chExt cx="12192000" cy="36512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8DD7AF9-8FB5-0FC1-6BD8-DCAD01FF3AB0}"/>
                </a:ext>
              </a:extLst>
            </p:cNvPr>
            <p:cNvSpPr/>
            <p:nvPr/>
          </p:nvSpPr>
          <p:spPr>
            <a:xfrm>
              <a:off x="-1" y="6492874"/>
              <a:ext cx="12192000" cy="3651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3F409D6-E7E3-3A67-5977-6255009266DD}"/>
                </a:ext>
              </a:extLst>
            </p:cNvPr>
            <p:cNvSpPr txBox="1"/>
            <p:nvPr/>
          </p:nvSpPr>
          <p:spPr>
            <a:xfrm>
              <a:off x="18482" y="6546881"/>
              <a:ext cx="5808941" cy="2310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TEKNOLOGI INFORMASI| FAKULTAS TEKNIK | UNIVERSITAS TIDAR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AD59F1E-EE57-B066-0985-585CD3D676FB}"/>
              </a:ext>
            </a:extLst>
          </p:cNvPr>
          <p:cNvGrpSpPr/>
          <p:nvPr/>
        </p:nvGrpSpPr>
        <p:grpSpPr>
          <a:xfrm>
            <a:off x="-2" y="-24554"/>
            <a:ext cx="9144001" cy="365125"/>
            <a:chOff x="19879" y="409517"/>
            <a:chExt cx="9144001" cy="36512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0458334-CB40-0DFD-8D5F-A81FED80587B}"/>
                </a:ext>
              </a:extLst>
            </p:cNvPr>
            <p:cNvSpPr/>
            <p:nvPr/>
          </p:nvSpPr>
          <p:spPr>
            <a:xfrm>
              <a:off x="19879" y="409517"/>
              <a:ext cx="9144001" cy="3651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4F5E58A-9514-21F5-DC76-79042850495D}"/>
                </a:ext>
              </a:extLst>
            </p:cNvPr>
            <p:cNvSpPr txBox="1"/>
            <p:nvPr/>
          </p:nvSpPr>
          <p:spPr>
            <a:xfrm>
              <a:off x="46549" y="470021"/>
              <a:ext cx="4464812" cy="27699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cs typeface="Bangla MN" pitchFamily="2" charset="0"/>
                </a:rPr>
                <a:t>KONSEP MATRIKS: </a:t>
              </a:r>
              <a:r>
                <a:rPr lang="en-US" sz="1200" b="1" spc="-5" dirty="0">
                  <a:latin typeface="Calibri"/>
                  <a:cs typeface="Calibri"/>
                </a:rPr>
                <a:t>ALJABAR LINEAR </a:t>
              </a:r>
              <a:r>
                <a:rPr lang="en-US" sz="1200" b="1" dirty="0">
                  <a:cs typeface="Bangla MN" pitchFamily="2" charset="0"/>
                </a:rPr>
                <a:t>| SEMESTER GANJIL 2023/2024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19239BD-6379-DFE2-6C52-D35C5D130D42}"/>
              </a:ext>
            </a:extLst>
          </p:cNvPr>
          <p:cNvGrpSpPr/>
          <p:nvPr/>
        </p:nvGrpSpPr>
        <p:grpSpPr>
          <a:xfrm>
            <a:off x="665962" y="1166087"/>
            <a:ext cx="2571750" cy="567463"/>
            <a:chOff x="1085850" y="1263774"/>
            <a:chExt cx="2571750" cy="567463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794552A-171E-7810-6200-FDD7961DA5EA}"/>
                </a:ext>
              </a:extLst>
            </p:cNvPr>
            <p:cNvSpPr/>
            <p:nvPr/>
          </p:nvSpPr>
          <p:spPr>
            <a:xfrm>
              <a:off x="1590546" y="1321684"/>
              <a:ext cx="2067054" cy="4672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/>
                <a:t>Pertukaran Baris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CBB3975-1694-2923-A2E7-28BCF9B17029}"/>
                </a:ext>
              </a:extLst>
            </p:cNvPr>
            <p:cNvSpPr/>
            <p:nvPr/>
          </p:nvSpPr>
          <p:spPr>
            <a:xfrm>
              <a:off x="1085850" y="1263774"/>
              <a:ext cx="609600" cy="5674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b="1" dirty="0"/>
                <a:t>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397418-EDE3-BE74-7DA7-42D2C54A34A4}"/>
                  </a:ext>
                </a:extLst>
              </p:cNvPr>
              <p:cNvSpPr txBox="1"/>
              <p:nvPr/>
            </p:nvSpPr>
            <p:spPr>
              <a:xfrm>
                <a:off x="3501236" y="1058061"/>
                <a:ext cx="4390639" cy="824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dirty="0"/>
                  <a:t>A=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d-ID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id-ID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d-ID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id-ID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id-ID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id-ID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id-ID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id-ID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id-ID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id-ID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id-ID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id-ID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d-ID" b="0" i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id-ID" sz="1100" dirty="0"/>
                  <a:t>13 </a:t>
                </a:r>
                <a:r>
                  <a:rPr lang="id-ID" dirty="0"/>
                  <a:t>[A]</a:t>
                </a:r>
                <a:r>
                  <a:rPr lang="id-ID" sz="1100" dirty="0"/>
                  <a:t> </a:t>
                </a:r>
                <a:r>
                  <a:rPr lang="id-ID" sz="2800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d-ID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d-ID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id-ID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397418-EDE3-BE74-7DA7-42D2C54A3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236" y="1058061"/>
                <a:ext cx="4390639" cy="824906"/>
              </a:xfrm>
              <a:prstGeom prst="rect">
                <a:avLst/>
              </a:prstGeom>
              <a:blipFill>
                <a:blip r:embed="rId2"/>
                <a:stretch>
                  <a:fillRect l="-1110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F14C3C5-58C1-FF20-F7C4-17F3B9DBAA80}"/>
              </a:ext>
            </a:extLst>
          </p:cNvPr>
          <p:cNvGrpSpPr/>
          <p:nvPr/>
        </p:nvGrpSpPr>
        <p:grpSpPr>
          <a:xfrm>
            <a:off x="4820406" y="2037982"/>
            <a:ext cx="3681069" cy="567463"/>
            <a:chOff x="429768" y="2866775"/>
            <a:chExt cx="3681069" cy="567463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2EFF448-1999-50D5-9BD1-DB3A6083AF91}"/>
                </a:ext>
              </a:extLst>
            </p:cNvPr>
            <p:cNvSpPr/>
            <p:nvPr/>
          </p:nvSpPr>
          <p:spPr>
            <a:xfrm>
              <a:off x="429768" y="2900398"/>
              <a:ext cx="3238652" cy="50955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/>
                <a:t>Perkalian suatu baris dengan konstanta tak nol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5701817-5605-EB7A-0B0B-954038D41EC2}"/>
                </a:ext>
              </a:extLst>
            </p:cNvPr>
            <p:cNvSpPr/>
            <p:nvPr/>
          </p:nvSpPr>
          <p:spPr>
            <a:xfrm>
              <a:off x="3501237" y="2866775"/>
              <a:ext cx="609600" cy="5674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b="1" dirty="0"/>
                <a:t>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B47562D-BCC1-2653-44F1-413D785BB752}"/>
                  </a:ext>
                </a:extLst>
              </p:cNvPr>
              <p:cNvSpPr txBox="1"/>
              <p:nvPr/>
            </p:nvSpPr>
            <p:spPr>
              <a:xfrm>
                <a:off x="228599" y="3659084"/>
                <a:ext cx="8272875" cy="824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dirty="0"/>
                  <a:t>C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d-ID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id-ID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d-ID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id-ID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id-ID" b="0" i="1" smtClean="0">
                                  <a:highlight>
                                    <a:srgbClr val="0000FF"/>
                                  </a:highlight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id-ID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id-ID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id-ID" b="0" i="1" smtClean="0">
                                  <a:highlight>
                                    <a:srgbClr val="0000FF"/>
                                  </a:highligh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id-ID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id-ID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id-ID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id-ID" dirty="0"/>
                  <a:t> H21(-2)[C] = C1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d-ID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d-ID" i="1">
                                  <a:highlight>
                                    <a:srgbClr val="FF0000"/>
                                  </a:highligh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id-ID" i="1">
                                  <a:highlight>
                                    <a:srgbClr val="808000"/>
                                  </a:highligh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id-ID" i="1">
                                  <a:highlight>
                                    <a:srgbClr val="808080"/>
                                  </a:highlight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id-ID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d-ID" i="1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id-ID" i="1">
                                  <a:highlight>
                                    <a:srgbClr val="0000FF"/>
                                  </a:highlight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</m:mr>
                          <m:mr>
                            <m:e>
                              <m:r>
                                <a:rPr lang="id-ID" i="1">
                                  <a:highlight>
                                    <a:srgbClr val="FF0000"/>
                                  </a:highligh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id-ID" i="1">
                                  <a:highlight>
                                    <a:srgbClr val="808000"/>
                                  </a:highlight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id-ID" i="1">
                                  <a:highlight>
                                    <a:srgbClr val="808080"/>
                                  </a:highligh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id-ID" dirty="0"/>
                  <a:t> H31(-1) [C1]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d-ID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d-ID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</m:mr>
                          <m:mr>
                            <m:e>
                              <m:r>
                                <a:rPr lang="id-ID" i="1">
                                  <a:highlight>
                                    <a:srgbClr val="FF0000"/>
                                  </a:highlight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d-ID" i="1">
                                  <a:highlight>
                                    <a:srgbClr val="808000"/>
                                  </a:highlight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d-ID" i="1">
                                  <a:highlight>
                                    <a:srgbClr val="808080"/>
                                  </a:highligh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id-ID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B47562D-BCC1-2653-44F1-413D785BB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3659084"/>
                <a:ext cx="8272875" cy="824906"/>
              </a:xfrm>
              <a:prstGeom prst="rect">
                <a:avLst/>
              </a:prstGeom>
              <a:blipFill>
                <a:blip r:embed="rId3"/>
                <a:stretch>
                  <a:fillRect l="-589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FA102DB8-2CD0-5B4B-9999-BE4580498AD7}"/>
              </a:ext>
            </a:extLst>
          </p:cNvPr>
          <p:cNvGrpSpPr/>
          <p:nvPr/>
        </p:nvGrpSpPr>
        <p:grpSpPr>
          <a:xfrm>
            <a:off x="665962" y="2894458"/>
            <a:ext cx="4972838" cy="567463"/>
            <a:chOff x="1085850" y="1263774"/>
            <a:chExt cx="4972838" cy="567463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46BE240B-4CF4-D775-6B84-B954A8736EAC}"/>
                </a:ext>
              </a:extLst>
            </p:cNvPr>
            <p:cNvSpPr/>
            <p:nvPr/>
          </p:nvSpPr>
          <p:spPr>
            <a:xfrm>
              <a:off x="1590546" y="1321684"/>
              <a:ext cx="4468142" cy="4672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/>
                <a:t>Penjumlahan hasil perkalian suatu baris dengan konstanta tak nol terhadap baris lain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352948E-402E-0AD3-B1B8-AAFF851A2578}"/>
                </a:ext>
              </a:extLst>
            </p:cNvPr>
            <p:cNvSpPr/>
            <p:nvPr/>
          </p:nvSpPr>
          <p:spPr>
            <a:xfrm>
              <a:off x="1085850" y="1263774"/>
              <a:ext cx="609600" cy="5674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b="1" dirty="0"/>
                <a:t>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6D7FC6B-5416-2250-7C78-BFAC57A17A9D}"/>
                  </a:ext>
                </a:extLst>
              </p:cNvPr>
              <p:cNvSpPr txBox="1"/>
              <p:nvPr/>
            </p:nvSpPr>
            <p:spPr>
              <a:xfrm>
                <a:off x="26668" y="1950313"/>
                <a:ext cx="4696944" cy="1557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dirty="0"/>
                  <a:t>B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d-ID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id-ID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d-ID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id-ID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id-ID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id-ID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id-ID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id-ID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id-ID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id-ID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id-ID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id-ID" dirty="0"/>
                  <a:t> H1(1/2)[B]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d-ID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d-ID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id-ID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6D7FC6B-5416-2250-7C78-BFAC57A17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8" y="1950313"/>
                <a:ext cx="4696944" cy="1557478"/>
              </a:xfrm>
              <a:prstGeom prst="rect">
                <a:avLst/>
              </a:prstGeom>
              <a:blipFill>
                <a:blip r:embed="rId4"/>
                <a:stretch>
                  <a:fillRect l="-1038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83F5A03D-8BE2-024D-87DF-731A18AF64EB}"/>
              </a:ext>
            </a:extLst>
          </p:cNvPr>
          <p:cNvSpPr txBox="1"/>
          <p:nvPr/>
        </p:nvSpPr>
        <p:spPr>
          <a:xfrm>
            <a:off x="4699729" y="3529285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050" dirty="0"/>
              <a:t>H31(-1)</a:t>
            </a:r>
          </a:p>
        </p:txBody>
      </p:sp>
    </p:spTree>
    <p:extLst>
      <p:ext uri="{BB962C8B-B14F-4D97-AF65-F5344CB8AC3E}">
        <p14:creationId xmlns:p14="http://schemas.microsoft.com/office/powerpoint/2010/main" val="393134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41275"/>
            <a:ext cx="2296160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b="1" spc="-10" dirty="0">
                <a:solidFill>
                  <a:srgbClr val="FFFFFF"/>
                </a:solidFill>
                <a:latin typeface="Calibri"/>
                <a:cs typeface="Calibri"/>
              </a:rPr>
              <a:t>SERI</a:t>
            </a:r>
            <a:r>
              <a:rPr sz="105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-10" dirty="0">
                <a:solidFill>
                  <a:srgbClr val="FFFFFF"/>
                </a:solidFill>
                <a:latin typeface="Calibri"/>
                <a:cs typeface="Calibri"/>
              </a:rPr>
              <a:t>MATERI</a:t>
            </a:r>
            <a:r>
              <a:rPr sz="105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KULIAH</a:t>
            </a:r>
            <a:r>
              <a:rPr sz="1050" b="1" spc="4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050" b="1" spc="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00"/>
                </a:solidFill>
                <a:latin typeface="Calibri"/>
                <a:cs typeface="Calibri"/>
              </a:rPr>
              <a:t>ALJABAR</a:t>
            </a:r>
            <a:r>
              <a:rPr sz="1050" b="1" spc="-5" dirty="0">
                <a:solidFill>
                  <a:srgbClr val="FFFF00"/>
                </a:solidFill>
                <a:latin typeface="Calibri"/>
                <a:cs typeface="Calibri"/>
              </a:rPr>
              <a:t> LINEAR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9768" y="4713732"/>
            <a:ext cx="8286750" cy="1905"/>
          </a:xfrm>
          <a:custGeom>
            <a:avLst/>
            <a:gdLst/>
            <a:ahLst/>
            <a:cxnLst/>
            <a:rect l="l" t="t" r="r" b="b"/>
            <a:pathLst>
              <a:path w="8286750" h="1904">
                <a:moveTo>
                  <a:pt x="0" y="0"/>
                </a:moveTo>
                <a:lnTo>
                  <a:pt x="8286750" y="1587"/>
                </a:lnTo>
              </a:path>
            </a:pathLst>
          </a:custGeom>
          <a:ln w="3810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90546" y="360070"/>
            <a:ext cx="5724653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dirty="0"/>
              <a:t>Sifat </a:t>
            </a:r>
            <a:r>
              <a:rPr sz="3600" dirty="0" err="1"/>
              <a:t>Matriks</a:t>
            </a:r>
            <a:r>
              <a:rPr sz="3600" dirty="0"/>
              <a:t> Hasil OBE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>
                <a:solidFill>
                  <a:srgbClr val="00AF50"/>
                </a:solidFill>
              </a:rPr>
              <a:t>#</a:t>
            </a:r>
            <a:r>
              <a:rPr dirty="0">
                <a:solidFill>
                  <a:srgbClr val="E36C09"/>
                </a:solidFill>
              </a:rPr>
              <a:t>MATRIKS</a:t>
            </a:r>
            <a:r>
              <a:rPr dirty="0">
                <a:solidFill>
                  <a:srgbClr val="FF0000"/>
                </a:solidFill>
              </a:rPr>
              <a:t>&amp;</a:t>
            </a:r>
            <a:r>
              <a:rPr dirty="0"/>
              <a:t>OPERASINYA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/>
              <a:t>Mokhammad</a:t>
            </a:r>
            <a:r>
              <a:rPr spc="-60" dirty="0"/>
              <a:t> </a:t>
            </a:r>
            <a:r>
              <a:rPr dirty="0"/>
              <a:t>Nurkholis</a:t>
            </a:r>
            <a:r>
              <a:rPr spc="-50" dirty="0"/>
              <a:t> </a:t>
            </a:r>
            <a:r>
              <a:rPr dirty="0"/>
              <a:t>Abdillah,</a:t>
            </a:r>
            <a:r>
              <a:rPr spc="-25" dirty="0"/>
              <a:t> </a:t>
            </a:r>
            <a:r>
              <a:rPr spc="5" dirty="0"/>
              <a:t>S.T.,</a:t>
            </a:r>
            <a:r>
              <a:rPr spc="-65" dirty="0"/>
              <a:t> </a:t>
            </a:r>
            <a:r>
              <a:rPr spc="-5" dirty="0"/>
              <a:t>M.Eng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fld id="{81D60167-4931-47E6-BA6A-407CBD079E47}" type="slidenum">
              <a:rPr spc="15" dirty="0"/>
              <a:t>13</a:t>
            </a:fld>
            <a:endParaRPr spc="15" dirty="0"/>
          </a:p>
        </p:txBody>
      </p:sp>
      <p:sp>
        <p:nvSpPr>
          <p:cNvPr id="5" name="object 5"/>
          <p:cNvSpPr txBox="1"/>
          <p:nvPr/>
        </p:nvSpPr>
        <p:spPr>
          <a:xfrm>
            <a:off x="733450" y="358597"/>
            <a:ext cx="39179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spc="20" dirty="0">
                <a:solidFill>
                  <a:srgbClr val="FFFFFF"/>
                </a:solidFill>
                <a:latin typeface="Calibri"/>
                <a:cs typeface="Calibri"/>
              </a:rPr>
              <a:t>03</a:t>
            </a:r>
            <a:endParaRPr sz="2800" dirty="0">
              <a:latin typeface="Calibri"/>
              <a:cs typeface="Calibri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C2E7378-BF19-A4D6-9EF8-4F4A011220FC}"/>
              </a:ext>
            </a:extLst>
          </p:cNvPr>
          <p:cNvGrpSpPr/>
          <p:nvPr/>
        </p:nvGrpSpPr>
        <p:grpSpPr>
          <a:xfrm>
            <a:off x="-2" y="4705351"/>
            <a:ext cx="9143999" cy="437782"/>
            <a:chOff x="-1" y="6492874"/>
            <a:chExt cx="12192000" cy="36512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8DD7AF9-8FB5-0FC1-6BD8-DCAD01FF3AB0}"/>
                </a:ext>
              </a:extLst>
            </p:cNvPr>
            <p:cNvSpPr/>
            <p:nvPr/>
          </p:nvSpPr>
          <p:spPr>
            <a:xfrm>
              <a:off x="-1" y="6492874"/>
              <a:ext cx="12192000" cy="3651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3F409D6-E7E3-3A67-5977-6255009266DD}"/>
                </a:ext>
              </a:extLst>
            </p:cNvPr>
            <p:cNvSpPr txBox="1"/>
            <p:nvPr/>
          </p:nvSpPr>
          <p:spPr>
            <a:xfrm>
              <a:off x="18482" y="6546881"/>
              <a:ext cx="5808941" cy="2310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TEKNOLOGI INFORMASI| FAKULTAS TEKNIK | UNIVERSITAS TIDAR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AD59F1E-EE57-B066-0985-585CD3D676FB}"/>
              </a:ext>
            </a:extLst>
          </p:cNvPr>
          <p:cNvGrpSpPr/>
          <p:nvPr/>
        </p:nvGrpSpPr>
        <p:grpSpPr>
          <a:xfrm>
            <a:off x="-2" y="-24554"/>
            <a:ext cx="9144001" cy="365125"/>
            <a:chOff x="19879" y="409517"/>
            <a:chExt cx="9144001" cy="36512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0458334-CB40-0DFD-8D5F-A81FED80587B}"/>
                </a:ext>
              </a:extLst>
            </p:cNvPr>
            <p:cNvSpPr/>
            <p:nvPr/>
          </p:nvSpPr>
          <p:spPr>
            <a:xfrm>
              <a:off x="19879" y="409517"/>
              <a:ext cx="9144001" cy="3651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4F5E58A-9514-21F5-DC76-79042850495D}"/>
                </a:ext>
              </a:extLst>
            </p:cNvPr>
            <p:cNvSpPr txBox="1"/>
            <p:nvPr/>
          </p:nvSpPr>
          <p:spPr>
            <a:xfrm>
              <a:off x="46549" y="470021"/>
              <a:ext cx="4464812" cy="27699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cs typeface="Bangla MN" pitchFamily="2" charset="0"/>
                </a:rPr>
                <a:t>KONSEP MATRIKS: </a:t>
              </a:r>
              <a:r>
                <a:rPr lang="en-US" sz="1200" b="1" spc="-5" dirty="0">
                  <a:latin typeface="Calibri"/>
                  <a:cs typeface="Calibri"/>
                </a:rPr>
                <a:t>ALJABAR LINEAR </a:t>
              </a:r>
              <a:r>
                <a:rPr lang="en-US" sz="1200" b="1" dirty="0">
                  <a:cs typeface="Bangla MN" pitchFamily="2" charset="0"/>
                </a:rPr>
                <a:t>| SEMESTER GANJIL 2023/2024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50E693F-8BEE-2BD4-25DC-D5BD1B949205}"/>
              </a:ext>
            </a:extLst>
          </p:cNvPr>
          <p:cNvSpPr txBox="1"/>
          <p:nvPr/>
        </p:nvSpPr>
        <p:spPr>
          <a:xfrm>
            <a:off x="629261" y="1352550"/>
            <a:ext cx="83623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d-ID" dirty="0"/>
              <a:t>Pada baris tak nol maka unsur nol pertama adalah 1 (dinamakan satu utama).</a:t>
            </a:r>
          </a:p>
          <a:p>
            <a:pPr marL="342900" indent="-342900">
              <a:buFont typeface="+mj-lt"/>
              <a:buAutoNum type="arabicPeriod"/>
            </a:pPr>
            <a:r>
              <a:rPr lang="id-ID" dirty="0"/>
              <a:t>Pada baris berurutan, baris yang lebih rendah memuat 1 utama yang lebih ke kanan.</a:t>
            </a:r>
          </a:p>
          <a:p>
            <a:pPr marL="342900" indent="-342900">
              <a:buFont typeface="+mj-lt"/>
              <a:buAutoNum type="arabicPeriod"/>
            </a:pPr>
            <a:r>
              <a:rPr lang="id-ID" dirty="0"/>
              <a:t>Jika ada baris nol (baris yang semua unsurnya nol), maka diletakkan pada baris paling bawah.</a:t>
            </a:r>
          </a:p>
          <a:p>
            <a:pPr marL="342900" indent="-342900">
              <a:buFont typeface="+mj-lt"/>
              <a:buAutoNum type="arabicPeriod"/>
            </a:pPr>
            <a:r>
              <a:rPr lang="id-ID" dirty="0"/>
              <a:t>Pada kolom yang memuat unsur 1 utama, maka unsur yang lainnya adalah nol.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3C97BEA-52A5-D69D-5F33-37CD4EA90768}"/>
              </a:ext>
            </a:extLst>
          </p:cNvPr>
          <p:cNvSpPr/>
          <p:nvPr/>
        </p:nvSpPr>
        <p:spPr>
          <a:xfrm>
            <a:off x="429768" y="2829878"/>
            <a:ext cx="8561832" cy="14479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d-ID" dirty="0"/>
              <a:t>Matriks dinamakan eselon baris jika dipenuhi sifat 1, 2, dan 3. (Proses Eliminasi Gauss) -&gt; MEB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d-ID" dirty="0"/>
              <a:t>Matriks dinamakan eselon baris tereduksi jika dipenuhi semua sifat. (Proses Eliminasi Gauss – Jordan) -&gt; MEBT</a:t>
            </a:r>
          </a:p>
        </p:txBody>
      </p:sp>
    </p:spTree>
    <p:extLst>
      <p:ext uri="{BB962C8B-B14F-4D97-AF65-F5344CB8AC3E}">
        <p14:creationId xmlns:p14="http://schemas.microsoft.com/office/powerpoint/2010/main" val="2726582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10005"/>
              </a:lnSpc>
              <a:spcBef>
                <a:spcPts val="90"/>
              </a:spcBef>
            </a:pPr>
            <a:r>
              <a:rPr spc="-15" dirty="0"/>
              <a:t>TERIMA KASIH</a:t>
            </a:r>
          </a:p>
          <a:p>
            <a:pPr marL="579120">
              <a:lnSpc>
                <a:spcPts val="1305"/>
              </a:lnSpc>
              <a:tabLst>
                <a:tab pos="4017010" algn="l"/>
              </a:tabLst>
            </a:pPr>
            <a:r>
              <a:rPr sz="1550" spc="15" dirty="0">
                <a:solidFill>
                  <a:srgbClr val="FFFF00"/>
                </a:solidFill>
                <a:latin typeface="Comic Sans MS"/>
                <a:cs typeface="Comic Sans MS"/>
              </a:rPr>
              <a:t>ALJABAR</a:t>
            </a:r>
            <a:r>
              <a:rPr sz="1550" spc="160" dirty="0">
                <a:solidFill>
                  <a:srgbClr val="FFFF00"/>
                </a:solidFill>
                <a:latin typeface="Comic Sans MS"/>
                <a:cs typeface="Comic Sans MS"/>
              </a:rPr>
              <a:t> </a:t>
            </a:r>
            <a:r>
              <a:rPr sz="1550" spc="15" dirty="0">
                <a:solidFill>
                  <a:srgbClr val="6F2F9F"/>
                </a:solidFill>
                <a:latin typeface="Comic Sans MS"/>
                <a:cs typeface="Comic Sans MS"/>
              </a:rPr>
              <a:t>LINEAR	</a:t>
            </a:r>
            <a:r>
              <a:rPr sz="1550" spc="20" dirty="0">
                <a:solidFill>
                  <a:srgbClr val="00AF50"/>
                </a:solidFill>
                <a:latin typeface="Comic Sans MS"/>
                <a:cs typeface="Comic Sans MS"/>
              </a:rPr>
              <a:t>#</a:t>
            </a:r>
            <a:r>
              <a:rPr sz="1550" spc="20" dirty="0">
                <a:solidFill>
                  <a:srgbClr val="FFFF00"/>
                </a:solidFill>
                <a:latin typeface="Comic Sans MS"/>
                <a:cs typeface="Comic Sans MS"/>
              </a:rPr>
              <a:t>TRANSPOSEMATRIKS</a:t>
            </a:r>
            <a:endParaRPr sz="1550" dirty="0">
              <a:latin typeface="Comic Sans MS"/>
              <a:cs typeface="Comic Sans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584947" y="347472"/>
            <a:ext cx="1214120" cy="702310"/>
            <a:chOff x="7584947" y="347472"/>
            <a:chExt cx="1214120" cy="7023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84947" y="347472"/>
              <a:ext cx="1213866" cy="70180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44383" y="356616"/>
              <a:ext cx="1097279" cy="585215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3803903" y="658368"/>
            <a:ext cx="1808480" cy="1808480"/>
            <a:chOff x="3803903" y="658368"/>
            <a:chExt cx="1808480" cy="180848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3903" y="658368"/>
              <a:ext cx="1808226" cy="18082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00499" y="854963"/>
              <a:ext cx="1220724" cy="122072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888348" y="4795824"/>
            <a:ext cx="180975" cy="207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spc="20" dirty="0">
                <a:solidFill>
                  <a:srgbClr val="888888"/>
                </a:solidFill>
                <a:latin typeface="Calibri"/>
                <a:cs typeface="Calibri"/>
              </a:rPr>
              <a:t>33</a:t>
            </a:r>
            <a:endParaRPr sz="1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0"/>
            <a:ext cx="9144000" cy="368300"/>
            <a:chOff x="0" y="0"/>
            <a:chExt cx="9144000" cy="3683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33630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420873" cy="36804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0"/>
              <a:ext cx="9144000" cy="283845"/>
            </a:xfrm>
            <a:custGeom>
              <a:avLst/>
              <a:gdLst/>
              <a:ahLst/>
              <a:cxnLst/>
              <a:rect l="l" t="t" r="r" b="b"/>
              <a:pathLst>
                <a:path w="9144000" h="283845">
                  <a:moveTo>
                    <a:pt x="9144000" y="0"/>
                  </a:moveTo>
                  <a:lnTo>
                    <a:pt x="0" y="0"/>
                  </a:lnTo>
                  <a:lnTo>
                    <a:pt x="0" y="283463"/>
                  </a:lnTo>
                  <a:lnTo>
                    <a:pt x="9144000" y="283463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8739" y="41275"/>
            <a:ext cx="2235200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b="1" spc="-10" dirty="0">
                <a:solidFill>
                  <a:srgbClr val="FFFFFF"/>
                </a:solidFill>
                <a:latin typeface="Calibri"/>
                <a:cs typeface="Calibri"/>
              </a:rPr>
              <a:t>SERI</a:t>
            </a:r>
            <a:r>
              <a:rPr sz="105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-10" dirty="0">
                <a:solidFill>
                  <a:srgbClr val="FFFFFF"/>
                </a:solidFill>
                <a:latin typeface="Calibri"/>
                <a:cs typeface="Calibri"/>
              </a:rPr>
              <a:t>MATERI</a:t>
            </a:r>
            <a:r>
              <a:rPr sz="105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KULIAH</a:t>
            </a:r>
            <a:r>
              <a:rPr sz="105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-  </a:t>
            </a:r>
            <a:r>
              <a:rPr sz="1050" b="1" spc="-5" dirty="0">
                <a:solidFill>
                  <a:srgbClr val="FFFF00"/>
                </a:solidFill>
                <a:latin typeface="Calibri"/>
                <a:cs typeface="Calibri"/>
              </a:rPr>
              <a:t>ALJABAR LINEAR</a:t>
            </a:r>
            <a:endParaRPr sz="105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36244" y="360070"/>
            <a:ext cx="3572510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-5" dirty="0"/>
              <a:t>Learning</a:t>
            </a:r>
            <a:r>
              <a:rPr sz="3600" spc="-45" dirty="0"/>
              <a:t> </a:t>
            </a:r>
            <a:r>
              <a:rPr sz="3600" spc="-5" dirty="0"/>
              <a:t>Objective</a:t>
            </a:r>
            <a:endParaRPr sz="3600" dirty="0"/>
          </a:p>
        </p:txBody>
      </p:sp>
      <p:sp>
        <p:nvSpPr>
          <p:cNvPr id="11" name="object 11"/>
          <p:cNvSpPr/>
          <p:nvPr/>
        </p:nvSpPr>
        <p:spPr>
          <a:xfrm>
            <a:off x="854963" y="1357883"/>
            <a:ext cx="7287895" cy="2999740"/>
          </a:xfrm>
          <a:custGeom>
            <a:avLst/>
            <a:gdLst/>
            <a:ahLst/>
            <a:cxnLst/>
            <a:rect l="l" t="t" r="r" b="b"/>
            <a:pathLst>
              <a:path w="7287895" h="2999740">
                <a:moveTo>
                  <a:pt x="0" y="134874"/>
                </a:moveTo>
                <a:lnTo>
                  <a:pt x="6876" y="92220"/>
                </a:lnTo>
                <a:lnTo>
                  <a:pt x="26023" y="55193"/>
                </a:lnTo>
                <a:lnTo>
                  <a:pt x="55220" y="26005"/>
                </a:lnTo>
                <a:lnTo>
                  <a:pt x="92244" y="6870"/>
                </a:lnTo>
                <a:lnTo>
                  <a:pt x="134874" y="0"/>
                </a:lnTo>
                <a:lnTo>
                  <a:pt x="6060186" y="0"/>
                </a:lnTo>
                <a:lnTo>
                  <a:pt x="6102839" y="6870"/>
                </a:lnTo>
                <a:lnTo>
                  <a:pt x="6139866" y="26005"/>
                </a:lnTo>
                <a:lnTo>
                  <a:pt x="6169054" y="55193"/>
                </a:lnTo>
                <a:lnTo>
                  <a:pt x="6188189" y="92220"/>
                </a:lnTo>
                <a:lnTo>
                  <a:pt x="6195060" y="134874"/>
                </a:lnTo>
                <a:lnTo>
                  <a:pt x="6195060" y="1213865"/>
                </a:lnTo>
                <a:lnTo>
                  <a:pt x="6188189" y="1256519"/>
                </a:lnTo>
                <a:lnTo>
                  <a:pt x="6169054" y="1293546"/>
                </a:lnTo>
                <a:lnTo>
                  <a:pt x="6139866" y="1322734"/>
                </a:lnTo>
                <a:lnTo>
                  <a:pt x="6102839" y="1341869"/>
                </a:lnTo>
                <a:lnTo>
                  <a:pt x="6060186" y="1348739"/>
                </a:lnTo>
                <a:lnTo>
                  <a:pt x="134874" y="1348739"/>
                </a:lnTo>
                <a:lnTo>
                  <a:pt x="92244" y="1341869"/>
                </a:lnTo>
                <a:lnTo>
                  <a:pt x="55220" y="1322734"/>
                </a:lnTo>
                <a:lnTo>
                  <a:pt x="26023" y="1293546"/>
                </a:lnTo>
                <a:lnTo>
                  <a:pt x="6876" y="1256519"/>
                </a:lnTo>
                <a:lnTo>
                  <a:pt x="0" y="1213865"/>
                </a:lnTo>
                <a:lnTo>
                  <a:pt x="0" y="134874"/>
                </a:lnTo>
                <a:close/>
              </a:path>
              <a:path w="7287895" h="2999740">
                <a:moveTo>
                  <a:pt x="1097280" y="1785365"/>
                </a:moveTo>
                <a:lnTo>
                  <a:pt x="1104150" y="1742712"/>
                </a:lnTo>
                <a:lnTo>
                  <a:pt x="1123285" y="1705685"/>
                </a:lnTo>
                <a:lnTo>
                  <a:pt x="1152473" y="1676497"/>
                </a:lnTo>
                <a:lnTo>
                  <a:pt x="1189500" y="1657362"/>
                </a:lnTo>
                <a:lnTo>
                  <a:pt x="1232154" y="1650491"/>
                </a:lnTo>
                <a:lnTo>
                  <a:pt x="7152894" y="1650491"/>
                </a:lnTo>
                <a:lnTo>
                  <a:pt x="7195547" y="1657362"/>
                </a:lnTo>
                <a:lnTo>
                  <a:pt x="7232574" y="1676497"/>
                </a:lnTo>
                <a:lnTo>
                  <a:pt x="7261762" y="1705685"/>
                </a:lnTo>
                <a:lnTo>
                  <a:pt x="7280897" y="1742712"/>
                </a:lnTo>
                <a:lnTo>
                  <a:pt x="7287767" y="1785365"/>
                </a:lnTo>
                <a:lnTo>
                  <a:pt x="7287767" y="2864357"/>
                </a:lnTo>
                <a:lnTo>
                  <a:pt x="7280897" y="2906987"/>
                </a:lnTo>
                <a:lnTo>
                  <a:pt x="7261762" y="2944011"/>
                </a:lnTo>
                <a:lnTo>
                  <a:pt x="7232574" y="2973208"/>
                </a:lnTo>
                <a:lnTo>
                  <a:pt x="7195547" y="2992355"/>
                </a:lnTo>
                <a:lnTo>
                  <a:pt x="7152894" y="2999231"/>
                </a:lnTo>
                <a:lnTo>
                  <a:pt x="1232154" y="2999231"/>
                </a:lnTo>
                <a:lnTo>
                  <a:pt x="1189500" y="2992355"/>
                </a:lnTo>
                <a:lnTo>
                  <a:pt x="1152473" y="2973208"/>
                </a:lnTo>
                <a:lnTo>
                  <a:pt x="1123285" y="2944011"/>
                </a:lnTo>
                <a:lnTo>
                  <a:pt x="1104150" y="2906987"/>
                </a:lnTo>
                <a:lnTo>
                  <a:pt x="1097280" y="2864357"/>
                </a:lnTo>
                <a:lnTo>
                  <a:pt x="1097280" y="1785365"/>
                </a:lnTo>
                <a:close/>
              </a:path>
            </a:pathLst>
          </a:custGeom>
          <a:ln w="25400">
            <a:solidFill>
              <a:srgbClr val="1B41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79728" y="1447241"/>
            <a:ext cx="4563110" cy="743152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13715">
              <a:lnSpc>
                <a:spcPts val="2740"/>
              </a:lnSpc>
              <a:spcBef>
                <a:spcPts val="395"/>
              </a:spcBef>
            </a:pPr>
            <a:r>
              <a:rPr sz="2450" spc="10" dirty="0" err="1">
                <a:solidFill>
                  <a:srgbClr val="1F487C"/>
                </a:solidFill>
                <a:latin typeface="Calibri"/>
                <a:cs typeface="Calibri"/>
              </a:rPr>
              <a:t>Mahasiswa</a:t>
            </a:r>
            <a:r>
              <a:rPr sz="2450" spc="6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450" spc="15" dirty="0" err="1">
                <a:solidFill>
                  <a:srgbClr val="1F487C"/>
                </a:solidFill>
                <a:latin typeface="Calibri"/>
                <a:cs typeface="Calibri"/>
              </a:rPr>
              <a:t>mampu</a:t>
            </a:r>
            <a:r>
              <a:rPr lang="id-ID" sz="2450" spc="15" dirty="0">
                <a:solidFill>
                  <a:srgbClr val="1F487C"/>
                </a:solidFill>
                <a:latin typeface="Calibri"/>
                <a:cs typeface="Calibri"/>
              </a:rPr>
              <a:t>memahami konsep transpose matriks</a:t>
            </a:r>
            <a:endParaRPr sz="2500" dirty="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159500" y="2405888"/>
            <a:ext cx="903605" cy="903605"/>
            <a:chOff x="6159500" y="2405888"/>
            <a:chExt cx="903605" cy="903605"/>
          </a:xfrm>
        </p:grpSpPr>
        <p:sp>
          <p:nvSpPr>
            <p:cNvPr id="14" name="object 14"/>
            <p:cNvSpPr/>
            <p:nvPr/>
          </p:nvSpPr>
          <p:spPr>
            <a:xfrm>
              <a:off x="6172200" y="2418588"/>
              <a:ext cx="878205" cy="878205"/>
            </a:xfrm>
            <a:custGeom>
              <a:avLst/>
              <a:gdLst/>
              <a:ahLst/>
              <a:cxnLst/>
              <a:rect l="l" t="t" r="r" b="b"/>
              <a:pathLst>
                <a:path w="878204" h="878204">
                  <a:moveTo>
                    <a:pt x="680339" y="0"/>
                  </a:moveTo>
                  <a:lnTo>
                    <a:pt x="197485" y="0"/>
                  </a:lnTo>
                  <a:lnTo>
                    <a:pt x="197485" y="482854"/>
                  </a:lnTo>
                  <a:lnTo>
                    <a:pt x="0" y="482854"/>
                  </a:lnTo>
                  <a:lnTo>
                    <a:pt x="438911" y="877824"/>
                  </a:lnTo>
                  <a:lnTo>
                    <a:pt x="877824" y="482854"/>
                  </a:lnTo>
                  <a:lnTo>
                    <a:pt x="680339" y="482854"/>
                  </a:lnTo>
                  <a:lnTo>
                    <a:pt x="680339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72200" y="2418588"/>
              <a:ext cx="878205" cy="878205"/>
            </a:xfrm>
            <a:custGeom>
              <a:avLst/>
              <a:gdLst/>
              <a:ahLst/>
              <a:cxnLst/>
              <a:rect l="l" t="t" r="r" b="b"/>
              <a:pathLst>
                <a:path w="878204" h="878204">
                  <a:moveTo>
                    <a:pt x="0" y="482854"/>
                  </a:moveTo>
                  <a:lnTo>
                    <a:pt x="197485" y="482854"/>
                  </a:lnTo>
                  <a:lnTo>
                    <a:pt x="197485" y="0"/>
                  </a:lnTo>
                  <a:lnTo>
                    <a:pt x="680339" y="0"/>
                  </a:lnTo>
                  <a:lnTo>
                    <a:pt x="680339" y="482854"/>
                  </a:lnTo>
                  <a:lnTo>
                    <a:pt x="877824" y="482854"/>
                  </a:lnTo>
                  <a:lnTo>
                    <a:pt x="438911" y="877824"/>
                  </a:lnTo>
                  <a:lnTo>
                    <a:pt x="0" y="482854"/>
                  </a:lnTo>
                  <a:close/>
                </a:path>
              </a:pathLst>
            </a:custGeom>
            <a:ln w="25400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>
                <a:solidFill>
                  <a:srgbClr val="00AF50"/>
                </a:solidFill>
              </a:rPr>
              <a:t>#</a:t>
            </a:r>
            <a:r>
              <a:rPr dirty="0">
                <a:solidFill>
                  <a:srgbClr val="E36C09"/>
                </a:solidFill>
              </a:rPr>
              <a:t>MATRIKS</a:t>
            </a:r>
            <a:r>
              <a:rPr dirty="0">
                <a:solidFill>
                  <a:srgbClr val="FF0000"/>
                </a:solidFill>
              </a:rPr>
              <a:t>&amp;</a:t>
            </a:r>
            <a:r>
              <a:rPr dirty="0"/>
              <a:t>OPERASINYA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/>
              <a:t>Mokhammad</a:t>
            </a:r>
            <a:r>
              <a:rPr spc="-60" dirty="0"/>
              <a:t> </a:t>
            </a:r>
            <a:r>
              <a:rPr dirty="0"/>
              <a:t>Nurkholis</a:t>
            </a:r>
            <a:r>
              <a:rPr spc="-50" dirty="0"/>
              <a:t> </a:t>
            </a:r>
            <a:r>
              <a:rPr dirty="0"/>
              <a:t>Abdillah,</a:t>
            </a:r>
            <a:r>
              <a:rPr spc="-25" dirty="0"/>
              <a:t> </a:t>
            </a:r>
            <a:r>
              <a:rPr spc="5" dirty="0"/>
              <a:t>S.T.,</a:t>
            </a:r>
            <a:r>
              <a:rPr spc="-65" dirty="0"/>
              <a:t> </a:t>
            </a:r>
            <a:r>
              <a:rPr spc="-5" dirty="0"/>
              <a:t>M.Eng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483218" y="4833239"/>
            <a:ext cx="153035" cy="176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fld id="{81D60167-4931-47E6-BA6A-407CBD079E47}" type="slidenum">
              <a:rPr sz="1150" spc="15" dirty="0">
                <a:solidFill>
                  <a:srgbClr val="FFFFFF"/>
                </a:solidFill>
                <a:latin typeface="Calibri"/>
                <a:cs typeface="Calibri"/>
              </a:rPr>
              <a:t>2</a:t>
            </a:fld>
            <a:endParaRPr sz="1150">
              <a:latin typeface="Calibri"/>
              <a:cs typeface="Calibri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1FE214-91C6-482A-FC76-9A6C7A17AF8C}"/>
              </a:ext>
            </a:extLst>
          </p:cNvPr>
          <p:cNvGrpSpPr/>
          <p:nvPr/>
        </p:nvGrpSpPr>
        <p:grpSpPr>
          <a:xfrm>
            <a:off x="0" y="4778374"/>
            <a:ext cx="9143999" cy="365125"/>
            <a:chOff x="-1" y="6492874"/>
            <a:chExt cx="12192000" cy="36512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23D2A5D-3E4C-F114-900A-0AADAE0FC27F}"/>
                </a:ext>
              </a:extLst>
            </p:cNvPr>
            <p:cNvSpPr/>
            <p:nvPr/>
          </p:nvSpPr>
          <p:spPr>
            <a:xfrm>
              <a:off x="-1" y="6492874"/>
              <a:ext cx="12192000" cy="3651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0A45E56-7B01-5182-6DA7-C88863795C5A}"/>
                </a:ext>
              </a:extLst>
            </p:cNvPr>
            <p:cNvSpPr txBox="1"/>
            <p:nvPr/>
          </p:nvSpPr>
          <p:spPr>
            <a:xfrm>
              <a:off x="25566" y="6520349"/>
              <a:ext cx="58089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TEKNOLOGI INFORMASI| FAKULTAS TEKNIK | UNIVERSITAS TIDAR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0543F48-A603-5755-61C1-0496A3569071}"/>
              </a:ext>
            </a:extLst>
          </p:cNvPr>
          <p:cNvGrpSpPr/>
          <p:nvPr/>
        </p:nvGrpSpPr>
        <p:grpSpPr>
          <a:xfrm>
            <a:off x="-2" y="-24554"/>
            <a:ext cx="9144001" cy="365125"/>
            <a:chOff x="19879" y="409517"/>
            <a:chExt cx="9144001" cy="36512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C6424A5-21CD-D913-7A55-44D21F37377D}"/>
                </a:ext>
              </a:extLst>
            </p:cNvPr>
            <p:cNvSpPr/>
            <p:nvPr/>
          </p:nvSpPr>
          <p:spPr>
            <a:xfrm>
              <a:off x="19879" y="409517"/>
              <a:ext cx="9144001" cy="3651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08FCE6F-CC0D-0920-DFDF-0929F39843E8}"/>
                </a:ext>
              </a:extLst>
            </p:cNvPr>
            <p:cNvSpPr txBox="1"/>
            <p:nvPr/>
          </p:nvSpPr>
          <p:spPr>
            <a:xfrm>
              <a:off x="46549" y="470021"/>
              <a:ext cx="4464812" cy="27699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cs typeface="Bangla MN" pitchFamily="2" charset="0"/>
                </a:rPr>
                <a:t>KONSEP MATRIKS: </a:t>
              </a:r>
              <a:r>
                <a:rPr lang="en-US" sz="1200" b="1" spc="-5" dirty="0">
                  <a:latin typeface="Calibri"/>
                  <a:cs typeface="Calibri"/>
                </a:rPr>
                <a:t>ALJABAR LINEAR </a:t>
              </a:r>
              <a:r>
                <a:rPr lang="en-US" sz="1200" b="1" dirty="0">
                  <a:cs typeface="Bangla MN" pitchFamily="2" charset="0"/>
                </a:rPr>
                <a:t>| SEMESTER GANJIL 2023/2024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E9255CF-6ECF-7D63-8D12-E86CCD9E74F2}"/>
              </a:ext>
            </a:extLst>
          </p:cNvPr>
          <p:cNvSpPr txBox="1"/>
          <p:nvPr/>
        </p:nvSpPr>
        <p:spPr>
          <a:xfrm>
            <a:off x="2136800" y="3237690"/>
            <a:ext cx="4035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400" dirty="0">
                <a:solidFill>
                  <a:schemeClr val="tx2"/>
                </a:solidFill>
              </a:rPr>
              <a:t>Mahasiswa mampu melakukan</a:t>
            </a:r>
          </a:p>
          <a:p>
            <a:r>
              <a:rPr lang="id-ID" sz="2400" dirty="0">
                <a:solidFill>
                  <a:schemeClr val="tx2"/>
                </a:solidFill>
              </a:rPr>
              <a:t>transpose matriks.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0" y="0"/>
            <a:ext cx="9144000" cy="368300"/>
            <a:chOff x="0" y="0"/>
            <a:chExt cx="9144000" cy="3683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3999" cy="33630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2420873" cy="36804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144000" cy="283845"/>
            </a:xfrm>
            <a:custGeom>
              <a:avLst/>
              <a:gdLst/>
              <a:ahLst/>
              <a:cxnLst/>
              <a:rect l="l" t="t" r="r" b="b"/>
              <a:pathLst>
                <a:path w="9144000" h="283845">
                  <a:moveTo>
                    <a:pt x="9144000" y="0"/>
                  </a:moveTo>
                  <a:lnTo>
                    <a:pt x="0" y="0"/>
                  </a:lnTo>
                  <a:lnTo>
                    <a:pt x="0" y="283463"/>
                  </a:lnTo>
                  <a:lnTo>
                    <a:pt x="9144000" y="283463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8739" y="41275"/>
            <a:ext cx="2235200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b="1" spc="-10" dirty="0">
                <a:solidFill>
                  <a:srgbClr val="FFFFFF"/>
                </a:solidFill>
                <a:latin typeface="Calibri"/>
                <a:cs typeface="Calibri"/>
              </a:rPr>
              <a:t>SERI</a:t>
            </a:r>
            <a:r>
              <a:rPr sz="105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-10" dirty="0">
                <a:solidFill>
                  <a:srgbClr val="FFFFFF"/>
                </a:solidFill>
                <a:latin typeface="Calibri"/>
                <a:cs typeface="Calibri"/>
              </a:rPr>
              <a:t>MATERI</a:t>
            </a:r>
            <a:r>
              <a:rPr sz="105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KULIAH</a:t>
            </a:r>
            <a:r>
              <a:rPr sz="105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-  </a:t>
            </a:r>
            <a:r>
              <a:rPr sz="1050" b="1" spc="-5" dirty="0">
                <a:solidFill>
                  <a:srgbClr val="FFFF00"/>
                </a:solidFill>
                <a:latin typeface="Calibri"/>
                <a:cs typeface="Calibri"/>
              </a:rPr>
              <a:t>ALJABAR LINEAR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>
                <a:solidFill>
                  <a:srgbClr val="00AF50"/>
                </a:solidFill>
              </a:rPr>
              <a:t>#</a:t>
            </a:r>
            <a:r>
              <a:rPr dirty="0">
                <a:solidFill>
                  <a:srgbClr val="E36C09"/>
                </a:solidFill>
              </a:rPr>
              <a:t>MATRIKS</a:t>
            </a:r>
            <a:r>
              <a:rPr dirty="0">
                <a:solidFill>
                  <a:srgbClr val="FF0000"/>
                </a:solidFill>
              </a:rPr>
              <a:t>&amp;</a:t>
            </a:r>
            <a:r>
              <a:rPr dirty="0"/>
              <a:t>OPERASINYA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/>
              <a:t>Mokhammad</a:t>
            </a:r>
            <a:r>
              <a:rPr spc="-60" dirty="0"/>
              <a:t> </a:t>
            </a:r>
            <a:r>
              <a:rPr dirty="0"/>
              <a:t>Nurkholis</a:t>
            </a:r>
            <a:r>
              <a:rPr spc="-50" dirty="0"/>
              <a:t> </a:t>
            </a:r>
            <a:r>
              <a:rPr dirty="0"/>
              <a:t>Abdillah,</a:t>
            </a:r>
            <a:r>
              <a:rPr spc="-25" dirty="0"/>
              <a:t> </a:t>
            </a:r>
            <a:r>
              <a:rPr spc="5" dirty="0"/>
              <a:t>S.T.,</a:t>
            </a:r>
            <a:r>
              <a:rPr spc="-65" dirty="0"/>
              <a:t> </a:t>
            </a:r>
            <a:r>
              <a:rPr spc="-5" dirty="0"/>
              <a:t>M.Eng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483218" y="4833239"/>
            <a:ext cx="153035" cy="176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fld id="{81D60167-4931-47E6-BA6A-407CBD079E47}" type="slidenum">
              <a:rPr sz="1150" spc="15" dirty="0">
                <a:solidFill>
                  <a:srgbClr val="FFFFFF"/>
                </a:solidFill>
                <a:latin typeface="Calibri"/>
                <a:cs typeface="Calibri"/>
              </a:rPr>
              <a:t>3</a:t>
            </a:fld>
            <a:endParaRPr sz="115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36244" y="360070"/>
            <a:ext cx="3045460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-5" dirty="0"/>
              <a:t>Course</a:t>
            </a:r>
            <a:r>
              <a:rPr sz="3600" spc="-125" dirty="0"/>
              <a:t> </a:t>
            </a:r>
            <a:r>
              <a:rPr sz="3600" spc="-15" dirty="0"/>
              <a:t>Material</a:t>
            </a:r>
            <a:endParaRPr sz="3600"/>
          </a:p>
        </p:txBody>
      </p:sp>
      <p:sp>
        <p:nvSpPr>
          <p:cNvPr id="9" name="object 9"/>
          <p:cNvSpPr txBox="1"/>
          <p:nvPr/>
        </p:nvSpPr>
        <p:spPr>
          <a:xfrm>
            <a:off x="536244" y="1508531"/>
            <a:ext cx="4569156" cy="664284"/>
          </a:xfrm>
          <a:prstGeom prst="rect">
            <a:avLst/>
          </a:prstGeom>
          <a:ln w="25400">
            <a:solidFill>
              <a:srgbClr val="1B4170"/>
            </a:solidFill>
          </a:ln>
        </p:spPr>
        <p:txBody>
          <a:bodyPr vert="horz" wrap="square" lIns="0" tIns="264160" rIns="0" bIns="0" rtlCol="0">
            <a:spAutoFit/>
          </a:bodyPr>
          <a:lstStyle/>
          <a:p>
            <a:pPr marR="558800" algn="ctr">
              <a:lnSpc>
                <a:spcPts val="3070"/>
              </a:lnSpc>
              <a:spcBef>
                <a:spcPts val="2080"/>
              </a:spcBef>
            </a:pPr>
            <a:r>
              <a:rPr lang="id-ID" sz="2800" dirty="0">
                <a:solidFill>
                  <a:srgbClr val="1F487C"/>
                </a:solidFill>
                <a:latin typeface="Calibri"/>
                <a:cs typeface="Calibri"/>
              </a:rPr>
              <a:t>Konsep Transpose Matriks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16631" y="2444580"/>
            <a:ext cx="5177537" cy="663002"/>
          </a:xfrm>
          <a:prstGeom prst="rect">
            <a:avLst/>
          </a:prstGeom>
          <a:ln w="25400">
            <a:solidFill>
              <a:srgbClr val="1B4170"/>
            </a:solidFill>
          </a:ln>
        </p:spPr>
        <p:txBody>
          <a:bodyPr vert="horz" wrap="square" lIns="0" tIns="262890" rIns="0" bIns="0" rtlCol="0">
            <a:spAutoFit/>
          </a:bodyPr>
          <a:lstStyle/>
          <a:p>
            <a:pPr marR="108585" algn="ctr">
              <a:lnSpc>
                <a:spcPts val="3060"/>
              </a:lnSpc>
              <a:spcBef>
                <a:spcPts val="2070"/>
              </a:spcBef>
            </a:pPr>
            <a:r>
              <a:rPr lang="id-ID" sz="2800" spc="-10" dirty="0">
                <a:solidFill>
                  <a:srgbClr val="1F487C"/>
                </a:solidFill>
                <a:latin typeface="Calibri"/>
                <a:cs typeface="Calibri"/>
              </a:rPr>
              <a:t>Operasi Baris Elementer (OBE)</a:t>
            </a:r>
            <a:endParaRPr sz="2800" dirty="0">
              <a:latin typeface="Calibri"/>
              <a:cs typeface="Calibri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56A9E4E-7EC6-23F9-8178-262A20C02215}"/>
              </a:ext>
            </a:extLst>
          </p:cNvPr>
          <p:cNvGrpSpPr/>
          <p:nvPr/>
        </p:nvGrpSpPr>
        <p:grpSpPr>
          <a:xfrm>
            <a:off x="-2" y="4705351"/>
            <a:ext cx="9143999" cy="437782"/>
            <a:chOff x="-1" y="6492874"/>
            <a:chExt cx="12192000" cy="36512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83760A6-8F7C-8377-0A60-3ED1A1E8257B}"/>
                </a:ext>
              </a:extLst>
            </p:cNvPr>
            <p:cNvSpPr/>
            <p:nvPr/>
          </p:nvSpPr>
          <p:spPr>
            <a:xfrm>
              <a:off x="-1" y="6492874"/>
              <a:ext cx="12192000" cy="3651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5A0DAFB-CE52-7B00-F2B5-5DDC1F9A9C5F}"/>
                </a:ext>
              </a:extLst>
            </p:cNvPr>
            <p:cNvSpPr txBox="1"/>
            <p:nvPr/>
          </p:nvSpPr>
          <p:spPr>
            <a:xfrm>
              <a:off x="18482" y="6546881"/>
              <a:ext cx="5808941" cy="2310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TEKNOLOGI INFORMASI| FAKULTAS TEKNIK | UNIVERSITAS TIDAR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251D110-CF17-2E30-6DEC-FB3B3D6DFA06}"/>
              </a:ext>
            </a:extLst>
          </p:cNvPr>
          <p:cNvGrpSpPr/>
          <p:nvPr/>
        </p:nvGrpSpPr>
        <p:grpSpPr>
          <a:xfrm>
            <a:off x="-2" y="-24554"/>
            <a:ext cx="9144001" cy="365125"/>
            <a:chOff x="19879" y="409517"/>
            <a:chExt cx="9144001" cy="36512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D5FC42D-F535-BF55-C655-B52A0DCAD270}"/>
                </a:ext>
              </a:extLst>
            </p:cNvPr>
            <p:cNvSpPr/>
            <p:nvPr/>
          </p:nvSpPr>
          <p:spPr>
            <a:xfrm>
              <a:off x="19879" y="409517"/>
              <a:ext cx="9144001" cy="3651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326BBE4-6161-6183-C042-30CBBE978D76}"/>
                </a:ext>
              </a:extLst>
            </p:cNvPr>
            <p:cNvSpPr txBox="1"/>
            <p:nvPr/>
          </p:nvSpPr>
          <p:spPr>
            <a:xfrm>
              <a:off x="46549" y="470021"/>
              <a:ext cx="4464812" cy="27699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cs typeface="Bangla MN" pitchFamily="2" charset="0"/>
                </a:rPr>
                <a:t>KONSEP MATRIKS: </a:t>
              </a:r>
              <a:r>
                <a:rPr lang="en-US" sz="1200" b="1" spc="-5" dirty="0">
                  <a:latin typeface="Calibri"/>
                  <a:cs typeface="Calibri"/>
                </a:rPr>
                <a:t>ALJABAR LINEAR </a:t>
              </a:r>
              <a:r>
                <a:rPr lang="en-US" sz="1200" b="1" dirty="0">
                  <a:cs typeface="Bangla MN" pitchFamily="2" charset="0"/>
                </a:rPr>
                <a:t>| SEMESTER GANJIL 2023/2024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8AD98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66927" y="978408"/>
            <a:ext cx="8577580" cy="391160"/>
            <a:chOff x="566927" y="978408"/>
            <a:chExt cx="8577580" cy="3911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6927" y="978408"/>
              <a:ext cx="8577071" cy="37261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6071" y="1001268"/>
              <a:ext cx="944118" cy="36804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12647" y="1001268"/>
              <a:ext cx="8531860" cy="283845"/>
            </a:xfrm>
            <a:custGeom>
              <a:avLst/>
              <a:gdLst/>
              <a:ahLst/>
              <a:cxnLst/>
              <a:rect l="l" t="t" r="r" b="b"/>
              <a:pathLst>
                <a:path w="8531860" h="283844">
                  <a:moveTo>
                    <a:pt x="8531352" y="0"/>
                  </a:moveTo>
                  <a:lnTo>
                    <a:pt x="0" y="0"/>
                  </a:lnTo>
                  <a:lnTo>
                    <a:pt x="0" y="283463"/>
                  </a:lnTo>
                  <a:lnTo>
                    <a:pt x="8531352" y="283463"/>
                  </a:lnTo>
                  <a:lnTo>
                    <a:pt x="8531352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91083" y="1042161"/>
            <a:ext cx="719455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b="1" spc="-15" dirty="0">
                <a:solidFill>
                  <a:srgbClr val="FFFF00"/>
                </a:solidFill>
                <a:latin typeface="Calibri"/>
                <a:cs typeface="Calibri"/>
              </a:rPr>
              <a:t>B</a:t>
            </a:r>
            <a:r>
              <a:rPr sz="1050" b="1" spc="5" dirty="0">
                <a:solidFill>
                  <a:srgbClr val="FFFF00"/>
                </a:solidFill>
                <a:latin typeface="Calibri"/>
                <a:cs typeface="Calibri"/>
              </a:rPr>
              <a:t>A</a:t>
            </a:r>
            <a:r>
              <a:rPr sz="1050" b="1" spc="-5" dirty="0">
                <a:solidFill>
                  <a:srgbClr val="FFFF00"/>
                </a:solidFill>
                <a:latin typeface="Calibri"/>
                <a:cs typeface="Calibri"/>
              </a:rPr>
              <a:t>B</a:t>
            </a:r>
            <a:r>
              <a:rPr sz="1050" b="1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050" b="1" spc="-25" dirty="0">
                <a:solidFill>
                  <a:srgbClr val="FFFF00"/>
                </a:solidFill>
                <a:latin typeface="Calibri"/>
                <a:cs typeface="Calibri"/>
              </a:rPr>
              <a:t>M</a:t>
            </a:r>
            <a:r>
              <a:rPr sz="1050" b="1" spc="5" dirty="0">
                <a:solidFill>
                  <a:srgbClr val="FFFF00"/>
                </a:solidFill>
                <a:latin typeface="Calibri"/>
                <a:cs typeface="Calibri"/>
              </a:rPr>
              <a:t>A</a:t>
            </a:r>
            <a:r>
              <a:rPr sz="1050" b="1" spc="-20" dirty="0">
                <a:solidFill>
                  <a:srgbClr val="FFFF00"/>
                </a:solidFill>
                <a:latin typeface="Calibri"/>
                <a:cs typeface="Calibri"/>
              </a:rPr>
              <a:t>T</a:t>
            </a:r>
            <a:r>
              <a:rPr sz="1050" b="1" spc="-10" dirty="0">
                <a:solidFill>
                  <a:srgbClr val="FFFF00"/>
                </a:solidFill>
                <a:latin typeface="Calibri"/>
                <a:cs typeface="Calibri"/>
              </a:rPr>
              <a:t>E</a:t>
            </a:r>
            <a:r>
              <a:rPr sz="1050" b="1" spc="-20" dirty="0">
                <a:solidFill>
                  <a:srgbClr val="FFFF00"/>
                </a:solidFill>
                <a:latin typeface="Calibri"/>
                <a:cs typeface="Calibri"/>
              </a:rPr>
              <a:t>R</a:t>
            </a:r>
            <a:r>
              <a:rPr sz="1050" b="1" spc="-5" dirty="0">
                <a:solidFill>
                  <a:srgbClr val="FFFF00"/>
                </a:solidFill>
                <a:latin typeface="Calibri"/>
                <a:cs typeface="Calibri"/>
              </a:rPr>
              <a:t>I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428265" y="0"/>
            <a:ext cx="2715895" cy="2931160"/>
            <a:chOff x="6428265" y="0"/>
            <a:chExt cx="2715895" cy="2931160"/>
          </a:xfrm>
        </p:grpSpPr>
        <p:sp>
          <p:nvSpPr>
            <p:cNvPr id="9" name="object 9"/>
            <p:cNvSpPr/>
            <p:nvPr/>
          </p:nvSpPr>
          <p:spPr>
            <a:xfrm>
              <a:off x="6643170" y="0"/>
              <a:ext cx="2501265" cy="2931160"/>
            </a:xfrm>
            <a:custGeom>
              <a:avLst/>
              <a:gdLst/>
              <a:ahLst/>
              <a:cxnLst/>
              <a:rect l="l" t="t" r="r" b="b"/>
              <a:pathLst>
                <a:path w="2501265" h="2931160">
                  <a:moveTo>
                    <a:pt x="2500829" y="0"/>
                  </a:moveTo>
                  <a:lnTo>
                    <a:pt x="46935" y="0"/>
                  </a:lnTo>
                  <a:lnTo>
                    <a:pt x="31695" y="62229"/>
                  </a:lnTo>
                  <a:lnTo>
                    <a:pt x="23095" y="109462"/>
                  </a:lnTo>
                  <a:lnTo>
                    <a:pt x="15823" y="157112"/>
                  </a:lnTo>
                  <a:lnTo>
                    <a:pt x="9897" y="205155"/>
                  </a:lnTo>
                  <a:lnTo>
                    <a:pt x="5334" y="253567"/>
                  </a:lnTo>
                  <a:lnTo>
                    <a:pt x="2152" y="302323"/>
                  </a:lnTo>
                  <a:lnTo>
                    <a:pt x="368" y="351399"/>
                  </a:lnTo>
                  <a:lnTo>
                    <a:pt x="0" y="400771"/>
                  </a:lnTo>
                  <a:lnTo>
                    <a:pt x="1065" y="450415"/>
                  </a:lnTo>
                  <a:lnTo>
                    <a:pt x="3581" y="500305"/>
                  </a:lnTo>
                  <a:lnTo>
                    <a:pt x="7565" y="550417"/>
                  </a:lnTo>
                  <a:lnTo>
                    <a:pt x="16813" y="624268"/>
                  </a:lnTo>
                  <a:lnTo>
                    <a:pt x="23325" y="662228"/>
                  </a:lnTo>
                  <a:lnTo>
                    <a:pt x="31064" y="700831"/>
                  </a:lnTo>
                  <a:lnTo>
                    <a:pt x="40007" y="740044"/>
                  </a:lnTo>
                  <a:lnTo>
                    <a:pt x="50129" y="779831"/>
                  </a:lnTo>
                  <a:lnTo>
                    <a:pt x="61408" y="820157"/>
                  </a:lnTo>
                  <a:lnTo>
                    <a:pt x="73818" y="860987"/>
                  </a:lnTo>
                  <a:lnTo>
                    <a:pt x="87337" y="902287"/>
                  </a:lnTo>
                  <a:lnTo>
                    <a:pt x="101941" y="944022"/>
                  </a:lnTo>
                  <a:lnTo>
                    <a:pt x="117606" y="986157"/>
                  </a:lnTo>
                  <a:lnTo>
                    <a:pt x="134309" y="1028657"/>
                  </a:lnTo>
                  <a:lnTo>
                    <a:pt x="152025" y="1071487"/>
                  </a:lnTo>
                  <a:lnTo>
                    <a:pt x="170731" y="1114613"/>
                  </a:lnTo>
                  <a:lnTo>
                    <a:pt x="190403" y="1158000"/>
                  </a:lnTo>
                  <a:lnTo>
                    <a:pt x="211017" y="1201613"/>
                  </a:lnTo>
                  <a:lnTo>
                    <a:pt x="232551" y="1245417"/>
                  </a:lnTo>
                  <a:lnTo>
                    <a:pt x="254979" y="1289378"/>
                  </a:lnTo>
                  <a:lnTo>
                    <a:pt x="278279" y="1333459"/>
                  </a:lnTo>
                  <a:lnTo>
                    <a:pt x="302427" y="1377628"/>
                  </a:lnTo>
                  <a:lnTo>
                    <a:pt x="327398" y="1421849"/>
                  </a:lnTo>
                  <a:lnTo>
                    <a:pt x="353170" y="1466087"/>
                  </a:lnTo>
                  <a:lnTo>
                    <a:pt x="379718" y="1510307"/>
                  </a:lnTo>
                  <a:lnTo>
                    <a:pt x="407019" y="1554474"/>
                  </a:lnTo>
                  <a:lnTo>
                    <a:pt x="435048" y="1598555"/>
                  </a:lnTo>
                  <a:lnTo>
                    <a:pt x="463783" y="1642513"/>
                  </a:lnTo>
                  <a:lnTo>
                    <a:pt x="493200" y="1686314"/>
                  </a:lnTo>
                  <a:lnTo>
                    <a:pt x="523274" y="1729924"/>
                  </a:lnTo>
                  <a:lnTo>
                    <a:pt x="553983" y="1773307"/>
                  </a:lnTo>
                  <a:lnTo>
                    <a:pt x="585302" y="1816429"/>
                  </a:lnTo>
                  <a:lnTo>
                    <a:pt x="617208" y="1859254"/>
                  </a:lnTo>
                  <a:lnTo>
                    <a:pt x="649677" y="1901749"/>
                  </a:lnTo>
                  <a:lnTo>
                    <a:pt x="682685" y="1943878"/>
                  </a:lnTo>
                  <a:lnTo>
                    <a:pt x="716208" y="1985607"/>
                  </a:lnTo>
                  <a:lnTo>
                    <a:pt x="750224" y="2026900"/>
                  </a:lnTo>
                  <a:lnTo>
                    <a:pt x="784707" y="2067723"/>
                  </a:lnTo>
                  <a:lnTo>
                    <a:pt x="819635" y="2108041"/>
                  </a:lnTo>
                  <a:lnTo>
                    <a:pt x="854983" y="2147819"/>
                  </a:lnTo>
                  <a:lnTo>
                    <a:pt x="890729" y="2187023"/>
                  </a:lnTo>
                  <a:lnTo>
                    <a:pt x="926847" y="2225617"/>
                  </a:lnTo>
                  <a:lnTo>
                    <a:pt x="963315" y="2263567"/>
                  </a:lnTo>
                  <a:lnTo>
                    <a:pt x="1000109" y="2300838"/>
                  </a:lnTo>
                  <a:lnTo>
                    <a:pt x="1037205" y="2337395"/>
                  </a:lnTo>
                  <a:lnTo>
                    <a:pt x="1074580" y="2373204"/>
                  </a:lnTo>
                  <a:lnTo>
                    <a:pt x="1112209" y="2408229"/>
                  </a:lnTo>
                  <a:lnTo>
                    <a:pt x="1150068" y="2442436"/>
                  </a:lnTo>
                  <a:lnTo>
                    <a:pt x="1188135" y="2475790"/>
                  </a:lnTo>
                  <a:lnTo>
                    <a:pt x="1226386" y="2508256"/>
                  </a:lnTo>
                  <a:lnTo>
                    <a:pt x="1264796" y="2539800"/>
                  </a:lnTo>
                  <a:lnTo>
                    <a:pt x="1303342" y="2570386"/>
                  </a:lnTo>
                  <a:lnTo>
                    <a:pt x="1342001" y="2599979"/>
                  </a:lnTo>
                  <a:lnTo>
                    <a:pt x="1380748" y="2628546"/>
                  </a:lnTo>
                  <a:lnTo>
                    <a:pt x="1419560" y="2656051"/>
                  </a:lnTo>
                  <a:lnTo>
                    <a:pt x="1458413" y="2682459"/>
                  </a:lnTo>
                  <a:lnTo>
                    <a:pt x="1497284" y="2707736"/>
                  </a:lnTo>
                  <a:lnTo>
                    <a:pt x="1536148" y="2731846"/>
                  </a:lnTo>
                  <a:lnTo>
                    <a:pt x="1574982" y="2754755"/>
                  </a:lnTo>
                  <a:lnTo>
                    <a:pt x="1613762" y="2776428"/>
                  </a:lnTo>
                  <a:lnTo>
                    <a:pt x="1652465" y="2796831"/>
                  </a:lnTo>
                  <a:lnTo>
                    <a:pt x="1691067" y="2815928"/>
                  </a:lnTo>
                  <a:lnTo>
                    <a:pt x="1729544" y="2833685"/>
                  </a:lnTo>
                  <a:lnTo>
                    <a:pt x="1767873" y="2850066"/>
                  </a:lnTo>
                  <a:lnTo>
                    <a:pt x="1806029" y="2865038"/>
                  </a:lnTo>
                  <a:lnTo>
                    <a:pt x="1843988" y="2878565"/>
                  </a:lnTo>
                  <a:lnTo>
                    <a:pt x="1881729" y="2890612"/>
                  </a:lnTo>
                  <a:lnTo>
                    <a:pt x="1919225" y="2901145"/>
                  </a:lnTo>
                  <a:lnTo>
                    <a:pt x="1956455" y="2910129"/>
                  </a:lnTo>
                  <a:lnTo>
                    <a:pt x="2030017" y="2923310"/>
                  </a:lnTo>
                  <a:lnTo>
                    <a:pt x="2102226" y="2929876"/>
                  </a:lnTo>
                  <a:lnTo>
                    <a:pt x="2137763" y="2930592"/>
                  </a:lnTo>
                  <a:lnTo>
                    <a:pt x="2172891" y="2929550"/>
                  </a:lnTo>
                  <a:lnTo>
                    <a:pt x="2259777" y="2918831"/>
                  </a:lnTo>
                  <a:lnTo>
                    <a:pt x="2310070" y="2906827"/>
                  </a:lnTo>
                  <a:lnTo>
                    <a:pt x="2358494" y="2890837"/>
                  </a:lnTo>
                  <a:lnTo>
                    <a:pt x="2405076" y="2870994"/>
                  </a:lnTo>
                  <a:lnTo>
                    <a:pt x="2449844" y="2847434"/>
                  </a:lnTo>
                  <a:lnTo>
                    <a:pt x="2492828" y="2820289"/>
                  </a:lnTo>
                  <a:lnTo>
                    <a:pt x="2500829" y="2814193"/>
                  </a:lnTo>
                  <a:lnTo>
                    <a:pt x="2500829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428265" y="0"/>
              <a:ext cx="2715895" cy="2428240"/>
            </a:xfrm>
            <a:custGeom>
              <a:avLst/>
              <a:gdLst/>
              <a:ahLst/>
              <a:cxnLst/>
              <a:rect l="l" t="t" r="r" b="b"/>
              <a:pathLst>
                <a:path w="2715895" h="2428240">
                  <a:moveTo>
                    <a:pt x="2715734" y="0"/>
                  </a:moveTo>
                  <a:lnTo>
                    <a:pt x="1167096" y="0"/>
                  </a:lnTo>
                  <a:lnTo>
                    <a:pt x="1085435" y="53848"/>
                  </a:lnTo>
                  <a:lnTo>
                    <a:pt x="1041398" y="85503"/>
                  </a:lnTo>
                  <a:lnTo>
                    <a:pt x="997738" y="117945"/>
                  </a:lnTo>
                  <a:lnTo>
                    <a:pt x="954492" y="151143"/>
                  </a:lnTo>
                  <a:lnTo>
                    <a:pt x="911701" y="185061"/>
                  </a:lnTo>
                  <a:lnTo>
                    <a:pt x="869402" y="219668"/>
                  </a:lnTo>
                  <a:lnTo>
                    <a:pt x="827634" y="254930"/>
                  </a:lnTo>
                  <a:lnTo>
                    <a:pt x="786436" y="290813"/>
                  </a:lnTo>
                  <a:lnTo>
                    <a:pt x="745847" y="327285"/>
                  </a:lnTo>
                  <a:lnTo>
                    <a:pt x="705905" y="364312"/>
                  </a:lnTo>
                  <a:lnTo>
                    <a:pt x="666650" y="401860"/>
                  </a:lnTo>
                  <a:lnTo>
                    <a:pt x="628119" y="439898"/>
                  </a:lnTo>
                  <a:lnTo>
                    <a:pt x="590352" y="478391"/>
                  </a:lnTo>
                  <a:lnTo>
                    <a:pt x="553386" y="517306"/>
                  </a:lnTo>
                  <a:lnTo>
                    <a:pt x="517262" y="556611"/>
                  </a:lnTo>
                  <a:lnTo>
                    <a:pt x="482017" y="596271"/>
                  </a:lnTo>
                  <a:lnTo>
                    <a:pt x="447691" y="636254"/>
                  </a:lnTo>
                  <a:lnTo>
                    <a:pt x="414322" y="676526"/>
                  </a:lnTo>
                  <a:lnTo>
                    <a:pt x="381948" y="717054"/>
                  </a:lnTo>
                  <a:lnTo>
                    <a:pt x="350609" y="757805"/>
                  </a:lnTo>
                  <a:lnTo>
                    <a:pt x="320343" y="798746"/>
                  </a:lnTo>
                  <a:lnTo>
                    <a:pt x="291189" y="839844"/>
                  </a:lnTo>
                  <a:lnTo>
                    <a:pt x="263186" y="881064"/>
                  </a:lnTo>
                  <a:lnTo>
                    <a:pt x="236372" y="922375"/>
                  </a:lnTo>
                  <a:lnTo>
                    <a:pt x="210785" y="963743"/>
                  </a:lnTo>
                  <a:lnTo>
                    <a:pt x="186466" y="1005134"/>
                  </a:lnTo>
                  <a:lnTo>
                    <a:pt x="163452" y="1046515"/>
                  </a:lnTo>
                  <a:lnTo>
                    <a:pt x="141782" y="1087854"/>
                  </a:lnTo>
                  <a:lnTo>
                    <a:pt x="121495" y="1129116"/>
                  </a:lnTo>
                  <a:lnTo>
                    <a:pt x="102629" y="1170269"/>
                  </a:lnTo>
                  <a:lnTo>
                    <a:pt x="85224" y="1211280"/>
                  </a:lnTo>
                  <a:lnTo>
                    <a:pt x="69317" y="1252115"/>
                  </a:lnTo>
                  <a:lnTo>
                    <a:pt x="54949" y="1292740"/>
                  </a:lnTo>
                  <a:lnTo>
                    <a:pt x="42156" y="1333124"/>
                  </a:lnTo>
                  <a:lnTo>
                    <a:pt x="30979" y="1373232"/>
                  </a:lnTo>
                  <a:lnTo>
                    <a:pt x="21456" y="1413032"/>
                  </a:lnTo>
                  <a:lnTo>
                    <a:pt x="13625" y="1452489"/>
                  </a:lnTo>
                  <a:lnTo>
                    <a:pt x="7525" y="1491572"/>
                  </a:lnTo>
                  <a:lnTo>
                    <a:pt x="3195" y="1530246"/>
                  </a:lnTo>
                  <a:lnTo>
                    <a:pt x="673" y="1568478"/>
                  </a:lnTo>
                  <a:lnTo>
                    <a:pt x="0" y="1606236"/>
                  </a:lnTo>
                  <a:lnTo>
                    <a:pt x="1212" y="1643485"/>
                  </a:lnTo>
                  <a:lnTo>
                    <a:pt x="9449" y="1716327"/>
                  </a:lnTo>
                  <a:lnTo>
                    <a:pt x="25694" y="1786739"/>
                  </a:lnTo>
                  <a:lnTo>
                    <a:pt x="50258" y="1854453"/>
                  </a:lnTo>
                  <a:lnTo>
                    <a:pt x="82159" y="1916636"/>
                  </a:lnTo>
                  <a:lnTo>
                    <a:pt x="121992" y="1975177"/>
                  </a:lnTo>
                  <a:lnTo>
                    <a:pt x="169322" y="2030091"/>
                  </a:lnTo>
                  <a:lnTo>
                    <a:pt x="223715" y="2081390"/>
                  </a:lnTo>
                  <a:lnTo>
                    <a:pt x="253423" y="2105688"/>
                  </a:lnTo>
                  <a:lnTo>
                    <a:pt x="284733" y="2129088"/>
                  </a:lnTo>
                  <a:lnTo>
                    <a:pt x="317591" y="2151592"/>
                  </a:lnTo>
                  <a:lnTo>
                    <a:pt x="351942" y="2173200"/>
                  </a:lnTo>
                  <a:lnTo>
                    <a:pt x="387732" y="2193915"/>
                  </a:lnTo>
                  <a:lnTo>
                    <a:pt x="424906" y="2213738"/>
                  </a:lnTo>
                  <a:lnTo>
                    <a:pt x="463410" y="2232671"/>
                  </a:lnTo>
                  <a:lnTo>
                    <a:pt x="503189" y="2250716"/>
                  </a:lnTo>
                  <a:lnTo>
                    <a:pt x="544189" y="2267875"/>
                  </a:lnTo>
                  <a:lnTo>
                    <a:pt x="586356" y="2284148"/>
                  </a:lnTo>
                  <a:lnTo>
                    <a:pt x="629635" y="2299539"/>
                  </a:lnTo>
                  <a:lnTo>
                    <a:pt x="673971" y="2314048"/>
                  </a:lnTo>
                  <a:lnTo>
                    <a:pt x="719310" y="2327677"/>
                  </a:lnTo>
                  <a:lnTo>
                    <a:pt x="765598" y="2340429"/>
                  </a:lnTo>
                  <a:lnTo>
                    <a:pt x="812780" y="2352304"/>
                  </a:lnTo>
                  <a:lnTo>
                    <a:pt x="860802" y="2363304"/>
                  </a:lnTo>
                  <a:lnTo>
                    <a:pt x="909610" y="2373432"/>
                  </a:lnTo>
                  <a:lnTo>
                    <a:pt x="959148" y="2382688"/>
                  </a:lnTo>
                  <a:lnTo>
                    <a:pt x="1009362" y="2391075"/>
                  </a:lnTo>
                  <a:lnTo>
                    <a:pt x="1060199" y="2398594"/>
                  </a:lnTo>
                  <a:lnTo>
                    <a:pt x="1111603" y="2405247"/>
                  </a:lnTo>
                  <a:lnTo>
                    <a:pt x="1163520" y="2411035"/>
                  </a:lnTo>
                  <a:lnTo>
                    <a:pt x="1215896" y="2415961"/>
                  </a:lnTo>
                  <a:lnTo>
                    <a:pt x="1268675" y="2420026"/>
                  </a:lnTo>
                  <a:lnTo>
                    <a:pt x="1321805" y="2423231"/>
                  </a:lnTo>
                  <a:lnTo>
                    <a:pt x="1375230" y="2425579"/>
                  </a:lnTo>
                  <a:lnTo>
                    <a:pt x="1428895" y="2427071"/>
                  </a:lnTo>
                  <a:lnTo>
                    <a:pt x="1482747" y="2427709"/>
                  </a:lnTo>
                  <a:lnTo>
                    <a:pt x="1536731" y="2427495"/>
                  </a:lnTo>
                  <a:lnTo>
                    <a:pt x="1590792" y="2426429"/>
                  </a:lnTo>
                  <a:lnTo>
                    <a:pt x="1644876" y="2424515"/>
                  </a:lnTo>
                  <a:lnTo>
                    <a:pt x="1698929" y="2421753"/>
                  </a:lnTo>
                  <a:lnTo>
                    <a:pt x="1752896" y="2418145"/>
                  </a:lnTo>
                  <a:lnTo>
                    <a:pt x="1806723" y="2413694"/>
                  </a:lnTo>
                  <a:lnTo>
                    <a:pt x="1860354" y="2408400"/>
                  </a:lnTo>
                  <a:lnTo>
                    <a:pt x="1913737" y="2402266"/>
                  </a:lnTo>
                  <a:lnTo>
                    <a:pt x="1966816" y="2395293"/>
                  </a:lnTo>
                  <a:lnTo>
                    <a:pt x="2019536" y="2387482"/>
                  </a:lnTo>
                  <a:lnTo>
                    <a:pt x="2071844" y="2378837"/>
                  </a:lnTo>
                  <a:lnTo>
                    <a:pt x="2118245" y="2370337"/>
                  </a:lnTo>
                  <a:lnTo>
                    <a:pt x="2165573" y="2360763"/>
                  </a:lnTo>
                  <a:lnTo>
                    <a:pt x="2213752" y="2350116"/>
                  </a:lnTo>
                  <a:lnTo>
                    <a:pt x="2262704" y="2338398"/>
                  </a:lnTo>
                  <a:lnTo>
                    <a:pt x="2312350" y="2325608"/>
                  </a:lnTo>
                  <a:lnTo>
                    <a:pt x="2362614" y="2311747"/>
                  </a:lnTo>
                  <a:lnTo>
                    <a:pt x="2413418" y="2296816"/>
                  </a:lnTo>
                  <a:lnTo>
                    <a:pt x="2464683" y="2280817"/>
                  </a:lnTo>
                  <a:lnTo>
                    <a:pt x="2516332" y="2263749"/>
                  </a:lnTo>
                  <a:lnTo>
                    <a:pt x="2568287" y="2245614"/>
                  </a:lnTo>
                  <a:lnTo>
                    <a:pt x="2715734" y="2187956"/>
                  </a:lnTo>
                  <a:lnTo>
                    <a:pt x="2715734" y="0"/>
                  </a:lnTo>
                  <a:close/>
                </a:path>
              </a:pathLst>
            </a:custGeom>
            <a:solidFill>
              <a:srgbClr val="FBD4B5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79791" y="512063"/>
              <a:ext cx="1328166" cy="133273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02652" y="571500"/>
              <a:ext cx="1211579" cy="1216152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02970" y="3464509"/>
            <a:ext cx="47453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Subbab</a:t>
            </a:r>
            <a:r>
              <a:rPr sz="1800" spc="4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01F5F"/>
                </a:solidFill>
                <a:latin typeface="Calibri"/>
                <a:cs typeface="Calibri"/>
              </a:rPr>
              <a:t>ini</a:t>
            </a:r>
            <a:r>
              <a:rPr sz="1800" spc="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 err="1">
                <a:solidFill>
                  <a:srgbClr val="001F5F"/>
                </a:solidFill>
                <a:latin typeface="Calibri"/>
                <a:cs typeface="Calibri"/>
              </a:rPr>
              <a:t>mempelajari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transpose </a:t>
            </a:r>
            <a:r>
              <a:rPr sz="1800" spc="-5" dirty="0" err="1">
                <a:solidFill>
                  <a:srgbClr val="001F5F"/>
                </a:solidFill>
                <a:latin typeface="Calibri"/>
                <a:cs typeface="Calibri"/>
              </a:rPr>
              <a:t>matriks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>
                <a:solidFill>
                  <a:srgbClr val="00AF50"/>
                </a:solidFill>
              </a:rPr>
              <a:t>#</a:t>
            </a:r>
            <a:r>
              <a:rPr dirty="0">
                <a:solidFill>
                  <a:srgbClr val="E36C09"/>
                </a:solidFill>
              </a:rPr>
              <a:t>MATRIKS</a:t>
            </a:r>
            <a:r>
              <a:rPr dirty="0">
                <a:solidFill>
                  <a:srgbClr val="FF0000"/>
                </a:solidFill>
              </a:rPr>
              <a:t>&amp;</a:t>
            </a:r>
            <a:r>
              <a:rPr dirty="0">
                <a:solidFill>
                  <a:srgbClr val="00AFEF"/>
                </a:solidFill>
              </a:rPr>
              <a:t>OPERASINYA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22172" y="4797484"/>
            <a:ext cx="3098800" cy="22352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1100" b="1" spc="5" dirty="0">
                <a:solidFill>
                  <a:srgbClr val="008000"/>
                </a:solidFill>
                <a:latin typeface="Comic Sans MS"/>
                <a:cs typeface="Comic Sans MS"/>
              </a:rPr>
              <a:t>Mokhammad</a:t>
            </a:r>
            <a:r>
              <a:rPr sz="1100" b="1" spc="-65" dirty="0">
                <a:solidFill>
                  <a:srgbClr val="008000"/>
                </a:solidFill>
                <a:latin typeface="Comic Sans MS"/>
                <a:cs typeface="Comic Sans MS"/>
              </a:rPr>
              <a:t> </a:t>
            </a:r>
            <a:r>
              <a:rPr sz="1100" b="1" dirty="0">
                <a:solidFill>
                  <a:srgbClr val="008000"/>
                </a:solidFill>
                <a:latin typeface="Comic Sans MS"/>
                <a:cs typeface="Comic Sans MS"/>
              </a:rPr>
              <a:t>Nurkholis</a:t>
            </a:r>
            <a:r>
              <a:rPr sz="1100" b="1" spc="-55" dirty="0">
                <a:solidFill>
                  <a:srgbClr val="008000"/>
                </a:solidFill>
                <a:latin typeface="Comic Sans MS"/>
                <a:cs typeface="Comic Sans MS"/>
              </a:rPr>
              <a:t> </a:t>
            </a:r>
            <a:r>
              <a:rPr sz="1100" b="1" dirty="0">
                <a:solidFill>
                  <a:srgbClr val="008000"/>
                </a:solidFill>
                <a:latin typeface="Comic Sans MS"/>
                <a:cs typeface="Comic Sans MS"/>
              </a:rPr>
              <a:t>Abdillah,</a:t>
            </a:r>
            <a:r>
              <a:rPr sz="1100" b="1" spc="-35" dirty="0">
                <a:solidFill>
                  <a:srgbClr val="008000"/>
                </a:solidFill>
                <a:latin typeface="Comic Sans MS"/>
                <a:cs typeface="Comic Sans MS"/>
              </a:rPr>
              <a:t> </a:t>
            </a:r>
            <a:r>
              <a:rPr sz="1100" b="1" spc="5" dirty="0">
                <a:solidFill>
                  <a:srgbClr val="008000"/>
                </a:solidFill>
                <a:latin typeface="Comic Sans MS"/>
                <a:cs typeface="Comic Sans MS"/>
              </a:rPr>
              <a:t>S.T.,</a:t>
            </a:r>
            <a:r>
              <a:rPr sz="1100" b="1" spc="-70" dirty="0">
                <a:solidFill>
                  <a:srgbClr val="008000"/>
                </a:solidFill>
                <a:latin typeface="Comic Sans MS"/>
                <a:cs typeface="Comic Sans MS"/>
              </a:rPr>
              <a:t> </a:t>
            </a:r>
            <a:r>
              <a:rPr sz="1100" b="1" spc="-5" dirty="0">
                <a:solidFill>
                  <a:srgbClr val="008000"/>
                </a:solidFill>
                <a:latin typeface="Comic Sans MS"/>
                <a:cs typeface="Comic Sans MS"/>
              </a:rPr>
              <a:t>M.Eng</a:t>
            </a:r>
            <a:endParaRPr sz="11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2970" y="2724048"/>
            <a:ext cx="593976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0" dirty="0" err="1">
                <a:solidFill>
                  <a:srgbClr val="006FC0"/>
                </a:solidFill>
                <a:latin typeface="Calibri"/>
                <a:cs typeface="Calibri"/>
              </a:rPr>
              <a:t>Konsep</a:t>
            </a:r>
            <a:r>
              <a:rPr sz="4000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lang="id-ID" sz="4000" spc="-50" dirty="0">
                <a:solidFill>
                  <a:srgbClr val="006FC0"/>
                </a:solidFill>
                <a:latin typeface="Calibri"/>
                <a:cs typeface="Calibri"/>
              </a:rPr>
              <a:t>Transpose </a:t>
            </a:r>
            <a:r>
              <a:rPr sz="4000" spc="-20" dirty="0" err="1">
                <a:solidFill>
                  <a:srgbClr val="006FC0"/>
                </a:solidFill>
                <a:latin typeface="Calibri"/>
                <a:cs typeface="Calibri"/>
              </a:rPr>
              <a:t>Matriks</a:t>
            </a:r>
            <a:endParaRPr sz="4000" dirty="0">
              <a:latin typeface="Calibri"/>
              <a:cs typeface="Calibri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D0C2DC6-2281-8382-FCE2-FD2EF499065C}"/>
              </a:ext>
            </a:extLst>
          </p:cNvPr>
          <p:cNvGrpSpPr/>
          <p:nvPr/>
        </p:nvGrpSpPr>
        <p:grpSpPr>
          <a:xfrm>
            <a:off x="0" y="4778374"/>
            <a:ext cx="9143999" cy="365125"/>
            <a:chOff x="-1" y="6492874"/>
            <a:chExt cx="12192000" cy="36512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E2C2232-5511-B30E-C839-5FF93E7364AD}"/>
                </a:ext>
              </a:extLst>
            </p:cNvPr>
            <p:cNvSpPr/>
            <p:nvPr/>
          </p:nvSpPr>
          <p:spPr>
            <a:xfrm>
              <a:off x="-1" y="6492874"/>
              <a:ext cx="12192000" cy="3651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5F0974B-63FB-706C-2177-43F04F2905AC}"/>
                </a:ext>
              </a:extLst>
            </p:cNvPr>
            <p:cNvSpPr txBox="1"/>
            <p:nvPr/>
          </p:nvSpPr>
          <p:spPr>
            <a:xfrm>
              <a:off x="25566" y="6520349"/>
              <a:ext cx="58089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TEKNOLOGI INFORMASI| FAKULTAS TEKNIK | UNIVERSITAS TIDAR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65972D0-8D99-CB52-36FE-CD257DDB42BE}"/>
              </a:ext>
            </a:extLst>
          </p:cNvPr>
          <p:cNvGrpSpPr/>
          <p:nvPr/>
        </p:nvGrpSpPr>
        <p:grpSpPr>
          <a:xfrm>
            <a:off x="-2" y="-24554"/>
            <a:ext cx="9144001" cy="365125"/>
            <a:chOff x="19879" y="409517"/>
            <a:chExt cx="9144001" cy="36512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B52D883-FA85-C01C-C868-62D70AC86FB2}"/>
                </a:ext>
              </a:extLst>
            </p:cNvPr>
            <p:cNvSpPr/>
            <p:nvPr/>
          </p:nvSpPr>
          <p:spPr>
            <a:xfrm>
              <a:off x="19879" y="409517"/>
              <a:ext cx="9144001" cy="3651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2EB15B3-7348-655D-B395-2DA65CAD9243}"/>
                </a:ext>
              </a:extLst>
            </p:cNvPr>
            <p:cNvSpPr txBox="1"/>
            <p:nvPr/>
          </p:nvSpPr>
          <p:spPr>
            <a:xfrm>
              <a:off x="46549" y="470021"/>
              <a:ext cx="4464812" cy="27699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cs typeface="Bangla MN" pitchFamily="2" charset="0"/>
                </a:rPr>
                <a:t>KONSEP MATRIKS: </a:t>
              </a:r>
              <a:r>
                <a:rPr lang="en-US" sz="1200" b="1" spc="-5" dirty="0">
                  <a:latin typeface="Calibri"/>
                  <a:cs typeface="Calibri"/>
                </a:rPr>
                <a:t>ALJABAR LINEAR </a:t>
              </a:r>
              <a:r>
                <a:rPr lang="en-US" sz="1200" b="1" dirty="0">
                  <a:cs typeface="Bangla MN" pitchFamily="2" charset="0"/>
                </a:rPr>
                <a:t>| SEMESTER GANJIL 2023/2024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41275"/>
            <a:ext cx="1178560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b="1" spc="-10" dirty="0">
                <a:solidFill>
                  <a:srgbClr val="FFFFFF"/>
                </a:solidFill>
                <a:latin typeface="Calibri"/>
                <a:cs typeface="Calibri"/>
              </a:rPr>
              <a:t>SERI MATERI</a:t>
            </a: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 KULIAH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22958" y="41275"/>
            <a:ext cx="1052195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050" b="1" spc="1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00"/>
                </a:solidFill>
                <a:latin typeface="Calibri"/>
                <a:cs typeface="Calibri"/>
              </a:rPr>
              <a:t>ALJABAR</a:t>
            </a:r>
            <a:r>
              <a:rPr sz="1050" b="1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050" b="1" spc="-5" dirty="0">
                <a:solidFill>
                  <a:srgbClr val="FFFF00"/>
                </a:solidFill>
                <a:latin typeface="Calibri"/>
                <a:cs typeface="Calibri"/>
              </a:rPr>
              <a:t>LINEAR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90547" y="360070"/>
            <a:ext cx="4647566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-10" dirty="0"/>
              <a:t>Transpose </a:t>
            </a:r>
            <a:r>
              <a:rPr sz="3600" spc="-10" dirty="0" err="1"/>
              <a:t>Matriks</a:t>
            </a:r>
            <a:r>
              <a:rPr sz="3600" spc="-10" dirty="0"/>
              <a:t> ??</a:t>
            </a:r>
            <a:endParaRPr sz="3600" dirty="0"/>
          </a:p>
        </p:txBody>
      </p:sp>
      <p:sp>
        <p:nvSpPr>
          <p:cNvPr id="6" name="object 6"/>
          <p:cNvSpPr txBox="1"/>
          <p:nvPr/>
        </p:nvSpPr>
        <p:spPr>
          <a:xfrm>
            <a:off x="733450" y="358597"/>
            <a:ext cx="39179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spc="20" dirty="0">
                <a:solidFill>
                  <a:srgbClr val="FFFFFF"/>
                </a:solidFill>
                <a:latin typeface="Calibri"/>
                <a:cs typeface="Calibri"/>
              </a:rPr>
              <a:t>01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>
                <a:solidFill>
                  <a:srgbClr val="00AF50"/>
                </a:solidFill>
              </a:rPr>
              <a:t>#</a:t>
            </a:r>
            <a:r>
              <a:rPr dirty="0">
                <a:solidFill>
                  <a:srgbClr val="E36C09"/>
                </a:solidFill>
              </a:rPr>
              <a:t>MATRIKS</a:t>
            </a:r>
            <a:r>
              <a:rPr dirty="0">
                <a:solidFill>
                  <a:srgbClr val="FF0000"/>
                </a:solidFill>
              </a:rPr>
              <a:t>&amp;</a:t>
            </a:r>
            <a:r>
              <a:rPr dirty="0"/>
              <a:t>OPERASINYA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/>
              <a:t>Mokhammad</a:t>
            </a:r>
            <a:r>
              <a:rPr spc="-60" dirty="0"/>
              <a:t> </a:t>
            </a:r>
            <a:r>
              <a:rPr dirty="0"/>
              <a:t>Nurkholis</a:t>
            </a:r>
            <a:r>
              <a:rPr spc="-50" dirty="0"/>
              <a:t> </a:t>
            </a:r>
            <a:r>
              <a:rPr dirty="0"/>
              <a:t>Abdillah,</a:t>
            </a:r>
            <a:r>
              <a:rPr spc="-25" dirty="0"/>
              <a:t> </a:t>
            </a:r>
            <a:r>
              <a:rPr spc="5" dirty="0"/>
              <a:t>S.T.,</a:t>
            </a:r>
            <a:r>
              <a:rPr spc="-65" dirty="0"/>
              <a:t> </a:t>
            </a:r>
            <a:r>
              <a:rPr spc="-5" dirty="0"/>
              <a:t>M.Eng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483218" y="4833239"/>
            <a:ext cx="153035" cy="176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fld id="{81D60167-4931-47E6-BA6A-407CBD079E47}" type="slidenum">
              <a:rPr sz="1150" spc="15" dirty="0">
                <a:solidFill>
                  <a:srgbClr val="FFFFFF"/>
                </a:solidFill>
                <a:latin typeface="Calibri"/>
                <a:cs typeface="Calibri"/>
              </a:rPr>
              <a:t>5</a:t>
            </a:fld>
            <a:endParaRPr sz="1150">
              <a:latin typeface="Calibri"/>
              <a:cs typeface="Calibri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83275F8-5AFA-E5F5-0778-8054ADEF2A49}"/>
              </a:ext>
            </a:extLst>
          </p:cNvPr>
          <p:cNvGrpSpPr/>
          <p:nvPr/>
        </p:nvGrpSpPr>
        <p:grpSpPr>
          <a:xfrm>
            <a:off x="-2" y="4705351"/>
            <a:ext cx="9143999" cy="437782"/>
            <a:chOff x="-1" y="6492874"/>
            <a:chExt cx="12192000" cy="36512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456ED50-E38C-C85B-DBDF-506098280616}"/>
                </a:ext>
              </a:extLst>
            </p:cNvPr>
            <p:cNvSpPr/>
            <p:nvPr/>
          </p:nvSpPr>
          <p:spPr>
            <a:xfrm>
              <a:off x="-1" y="6492874"/>
              <a:ext cx="12192000" cy="3651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B6F3660-6F15-39E8-3F23-B20120C52957}"/>
                </a:ext>
              </a:extLst>
            </p:cNvPr>
            <p:cNvSpPr txBox="1"/>
            <p:nvPr/>
          </p:nvSpPr>
          <p:spPr>
            <a:xfrm>
              <a:off x="18482" y="6546881"/>
              <a:ext cx="5808941" cy="2310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TEKNOLOGI INFORMASI| FAKULTAS TEKNIK | UNIVERSITAS TIDAR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A9DB96-D525-4FC7-9CF5-5CA0ED156BEF}"/>
              </a:ext>
            </a:extLst>
          </p:cNvPr>
          <p:cNvGrpSpPr/>
          <p:nvPr/>
        </p:nvGrpSpPr>
        <p:grpSpPr>
          <a:xfrm>
            <a:off x="-2" y="-24554"/>
            <a:ext cx="9144001" cy="365125"/>
            <a:chOff x="19879" y="409517"/>
            <a:chExt cx="9144001" cy="36512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57F4D56-4E10-5FCF-1628-D3E02E037B6C}"/>
                </a:ext>
              </a:extLst>
            </p:cNvPr>
            <p:cNvSpPr/>
            <p:nvPr/>
          </p:nvSpPr>
          <p:spPr>
            <a:xfrm>
              <a:off x="19879" y="409517"/>
              <a:ext cx="9144001" cy="3651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9FE3860-C454-3B7A-B1D8-75DE55ACE23A}"/>
                </a:ext>
              </a:extLst>
            </p:cNvPr>
            <p:cNvSpPr txBox="1"/>
            <p:nvPr/>
          </p:nvSpPr>
          <p:spPr>
            <a:xfrm>
              <a:off x="46549" y="470021"/>
              <a:ext cx="4464812" cy="27699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cs typeface="Bangla MN" pitchFamily="2" charset="0"/>
                </a:rPr>
                <a:t>KONSEP MATRIKS: </a:t>
              </a:r>
              <a:r>
                <a:rPr lang="en-US" sz="1200" b="1" spc="-5" dirty="0">
                  <a:latin typeface="Calibri"/>
                  <a:cs typeface="Calibri"/>
                </a:rPr>
                <a:t>ALJABAR LINEAR </a:t>
              </a:r>
              <a:r>
                <a:rPr lang="en-US" sz="1200" b="1" dirty="0">
                  <a:cs typeface="Bangla MN" pitchFamily="2" charset="0"/>
                </a:rPr>
                <a:t>| SEMESTER GANJIL 2023/2024</a:t>
              </a:r>
            </a:p>
          </p:txBody>
        </p: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AC2A34C-D59C-F37B-2DB5-AAFEC98F34DC}"/>
              </a:ext>
            </a:extLst>
          </p:cNvPr>
          <p:cNvSpPr/>
          <p:nvPr/>
        </p:nvSpPr>
        <p:spPr>
          <a:xfrm>
            <a:off x="1238249" y="1352150"/>
            <a:ext cx="7010400" cy="27662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200" dirty="0"/>
              <a:t>Transpose matriks adalah sebuah matriks baru yang terbentuk dari pertukaran tempat baris dan kolom pada matriks awal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41275"/>
            <a:ext cx="1178560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b="1" spc="-10" dirty="0">
                <a:solidFill>
                  <a:srgbClr val="FFFFFF"/>
                </a:solidFill>
                <a:latin typeface="Calibri"/>
                <a:cs typeface="Calibri"/>
              </a:rPr>
              <a:t>SERI MATERI</a:t>
            </a: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 KULIAH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22958" y="41275"/>
            <a:ext cx="1052195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050" b="1" spc="1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00"/>
                </a:solidFill>
                <a:latin typeface="Calibri"/>
                <a:cs typeface="Calibri"/>
              </a:rPr>
              <a:t>ALJABAR</a:t>
            </a:r>
            <a:r>
              <a:rPr sz="1050" b="1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050" b="1" spc="-5" dirty="0">
                <a:solidFill>
                  <a:srgbClr val="FFFF00"/>
                </a:solidFill>
                <a:latin typeface="Calibri"/>
                <a:cs typeface="Calibri"/>
              </a:rPr>
              <a:t>LINEAR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90547" y="360070"/>
            <a:ext cx="4647566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-10" dirty="0"/>
              <a:t>Transpose </a:t>
            </a:r>
            <a:r>
              <a:rPr sz="3600" spc="-10" dirty="0" err="1"/>
              <a:t>Matriks</a:t>
            </a:r>
            <a:r>
              <a:rPr sz="3600" spc="-10" dirty="0"/>
              <a:t> ??</a:t>
            </a:r>
            <a:endParaRPr sz="3600" dirty="0"/>
          </a:p>
        </p:txBody>
      </p:sp>
      <p:sp>
        <p:nvSpPr>
          <p:cNvPr id="6" name="object 6"/>
          <p:cNvSpPr txBox="1"/>
          <p:nvPr/>
        </p:nvSpPr>
        <p:spPr>
          <a:xfrm>
            <a:off x="733450" y="358597"/>
            <a:ext cx="39179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spc="20" dirty="0">
                <a:solidFill>
                  <a:srgbClr val="FFFFFF"/>
                </a:solidFill>
                <a:latin typeface="Calibri"/>
                <a:cs typeface="Calibri"/>
              </a:rPr>
              <a:t>02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>
                <a:solidFill>
                  <a:srgbClr val="00AF50"/>
                </a:solidFill>
              </a:rPr>
              <a:t>#</a:t>
            </a:r>
            <a:r>
              <a:rPr dirty="0">
                <a:solidFill>
                  <a:srgbClr val="E36C09"/>
                </a:solidFill>
              </a:rPr>
              <a:t>MATRIKS</a:t>
            </a:r>
            <a:r>
              <a:rPr dirty="0">
                <a:solidFill>
                  <a:srgbClr val="FF0000"/>
                </a:solidFill>
              </a:rPr>
              <a:t>&amp;</a:t>
            </a:r>
            <a:r>
              <a:rPr dirty="0"/>
              <a:t>OPERASINYA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/>
              <a:t>Mokhammad</a:t>
            </a:r>
            <a:r>
              <a:rPr spc="-60" dirty="0"/>
              <a:t> </a:t>
            </a:r>
            <a:r>
              <a:rPr dirty="0"/>
              <a:t>Nurkholis</a:t>
            </a:r>
            <a:r>
              <a:rPr spc="-50" dirty="0"/>
              <a:t> </a:t>
            </a:r>
            <a:r>
              <a:rPr dirty="0"/>
              <a:t>Abdillah,</a:t>
            </a:r>
            <a:r>
              <a:rPr spc="-25" dirty="0"/>
              <a:t> </a:t>
            </a:r>
            <a:r>
              <a:rPr spc="5" dirty="0"/>
              <a:t>S.T.,</a:t>
            </a:r>
            <a:r>
              <a:rPr spc="-65" dirty="0"/>
              <a:t> </a:t>
            </a:r>
            <a:r>
              <a:rPr spc="-5" dirty="0"/>
              <a:t>M.Eng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483218" y="4833239"/>
            <a:ext cx="153035" cy="176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fld id="{81D60167-4931-47E6-BA6A-407CBD079E47}" type="slidenum">
              <a:rPr sz="1150" spc="15" dirty="0">
                <a:solidFill>
                  <a:srgbClr val="FFFFFF"/>
                </a:solidFill>
                <a:latin typeface="Calibri"/>
                <a:cs typeface="Calibri"/>
              </a:rPr>
              <a:t>6</a:t>
            </a:fld>
            <a:endParaRPr sz="1150">
              <a:latin typeface="Calibri"/>
              <a:cs typeface="Calibri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83275F8-5AFA-E5F5-0778-8054ADEF2A49}"/>
              </a:ext>
            </a:extLst>
          </p:cNvPr>
          <p:cNvGrpSpPr/>
          <p:nvPr/>
        </p:nvGrpSpPr>
        <p:grpSpPr>
          <a:xfrm>
            <a:off x="-2" y="4705351"/>
            <a:ext cx="9143999" cy="437782"/>
            <a:chOff x="-1" y="6492874"/>
            <a:chExt cx="12192000" cy="36512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456ED50-E38C-C85B-DBDF-506098280616}"/>
                </a:ext>
              </a:extLst>
            </p:cNvPr>
            <p:cNvSpPr/>
            <p:nvPr/>
          </p:nvSpPr>
          <p:spPr>
            <a:xfrm>
              <a:off x="-1" y="6492874"/>
              <a:ext cx="12192000" cy="3651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B6F3660-6F15-39E8-3F23-B20120C52957}"/>
                </a:ext>
              </a:extLst>
            </p:cNvPr>
            <p:cNvSpPr txBox="1"/>
            <p:nvPr/>
          </p:nvSpPr>
          <p:spPr>
            <a:xfrm>
              <a:off x="18482" y="6546881"/>
              <a:ext cx="5808941" cy="2310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TEKNOLOGI INFORMASI| FAKULTAS TEKNIK | UNIVERSITAS TIDAR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A9DB96-D525-4FC7-9CF5-5CA0ED156BEF}"/>
              </a:ext>
            </a:extLst>
          </p:cNvPr>
          <p:cNvGrpSpPr/>
          <p:nvPr/>
        </p:nvGrpSpPr>
        <p:grpSpPr>
          <a:xfrm>
            <a:off x="-2" y="-24554"/>
            <a:ext cx="9144001" cy="365125"/>
            <a:chOff x="19879" y="409517"/>
            <a:chExt cx="9144001" cy="36512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57F4D56-4E10-5FCF-1628-D3E02E037B6C}"/>
                </a:ext>
              </a:extLst>
            </p:cNvPr>
            <p:cNvSpPr/>
            <p:nvPr/>
          </p:nvSpPr>
          <p:spPr>
            <a:xfrm>
              <a:off x="19879" y="409517"/>
              <a:ext cx="9144001" cy="3651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9FE3860-C454-3B7A-B1D8-75DE55ACE23A}"/>
                </a:ext>
              </a:extLst>
            </p:cNvPr>
            <p:cNvSpPr txBox="1"/>
            <p:nvPr/>
          </p:nvSpPr>
          <p:spPr>
            <a:xfrm>
              <a:off x="46549" y="470021"/>
              <a:ext cx="4464812" cy="27699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cs typeface="Bangla MN" pitchFamily="2" charset="0"/>
                </a:rPr>
                <a:t>KONSEP MATRIKS: </a:t>
              </a:r>
              <a:r>
                <a:rPr lang="en-US" sz="1200" b="1" spc="-5" dirty="0">
                  <a:latin typeface="Calibri"/>
                  <a:cs typeface="Calibri"/>
                </a:rPr>
                <a:t>ALJABAR LINEAR </a:t>
              </a:r>
              <a:r>
                <a:rPr lang="en-US" sz="1200" b="1" dirty="0">
                  <a:cs typeface="Bangla MN" pitchFamily="2" charset="0"/>
                </a:rPr>
                <a:t>| SEMESTER GANJIL 2023/2024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229C8E-8E11-C4D4-3EC6-A4987D1DA064}"/>
              </a:ext>
            </a:extLst>
          </p:cNvPr>
          <p:cNvGrpSpPr/>
          <p:nvPr/>
        </p:nvGrpSpPr>
        <p:grpSpPr>
          <a:xfrm>
            <a:off x="1322958" y="1065462"/>
            <a:ext cx="6883942" cy="3167838"/>
            <a:chOff x="402437" y="1191560"/>
            <a:chExt cx="6883942" cy="316783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762DCBD-D4F2-6298-0A11-66BB543550B5}"/>
                </a:ext>
              </a:extLst>
            </p:cNvPr>
            <p:cNvGrpSpPr/>
            <p:nvPr/>
          </p:nvGrpSpPr>
          <p:grpSpPr>
            <a:xfrm>
              <a:off x="1752908" y="1506639"/>
              <a:ext cx="3951805" cy="2659022"/>
              <a:chOff x="1752908" y="1506639"/>
              <a:chExt cx="3951805" cy="2659022"/>
            </a:xfrm>
          </p:grpSpPr>
          <p:sp>
            <p:nvSpPr>
              <p:cNvPr id="49" name="object 13">
                <a:extLst>
                  <a:ext uri="{FF2B5EF4-FFF2-40B4-BE49-F238E27FC236}">
                    <a16:creationId xmlns:a16="http://schemas.microsoft.com/office/drawing/2014/main" id="{E3D48F96-5DDE-4D06-F21C-39019E0C9CF5}"/>
                  </a:ext>
                </a:extLst>
              </p:cNvPr>
              <p:cNvSpPr/>
              <p:nvPr/>
            </p:nvSpPr>
            <p:spPr>
              <a:xfrm>
                <a:off x="1752908" y="1506639"/>
                <a:ext cx="1295092" cy="608330"/>
              </a:xfrm>
              <a:custGeom>
                <a:avLst/>
                <a:gdLst/>
                <a:ahLst/>
                <a:cxnLst/>
                <a:rect l="l" t="t" r="r" b="b"/>
                <a:pathLst>
                  <a:path w="1614170" h="608330">
                    <a:moveTo>
                      <a:pt x="1309877" y="0"/>
                    </a:moveTo>
                    <a:lnTo>
                      <a:pt x="1309877" y="152019"/>
                    </a:lnTo>
                    <a:lnTo>
                      <a:pt x="0" y="152019"/>
                    </a:lnTo>
                    <a:lnTo>
                      <a:pt x="0" y="456056"/>
                    </a:lnTo>
                    <a:lnTo>
                      <a:pt x="1309877" y="456056"/>
                    </a:lnTo>
                    <a:lnTo>
                      <a:pt x="1309877" y="608076"/>
                    </a:lnTo>
                    <a:lnTo>
                      <a:pt x="1613915" y="304038"/>
                    </a:lnTo>
                    <a:lnTo>
                      <a:pt x="1309877" y="0"/>
                    </a:lnTo>
                    <a:close/>
                  </a:path>
                </a:pathLst>
              </a:custGeom>
              <a:solidFill>
                <a:srgbClr val="4F81B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0" name="object 14">
                <a:extLst>
                  <a:ext uri="{FF2B5EF4-FFF2-40B4-BE49-F238E27FC236}">
                    <a16:creationId xmlns:a16="http://schemas.microsoft.com/office/drawing/2014/main" id="{50F94419-95BD-3B86-A903-9BA8BAFAC0C8}"/>
                  </a:ext>
                </a:extLst>
              </p:cNvPr>
              <p:cNvSpPr txBox="1"/>
              <p:nvPr/>
            </p:nvSpPr>
            <p:spPr>
              <a:xfrm>
                <a:off x="1867724" y="1665892"/>
                <a:ext cx="1014858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spc="5" dirty="0">
                    <a:solidFill>
                      <a:srgbClr val="FFFFFF"/>
                    </a:solidFill>
                    <a:latin typeface="Calibri"/>
                    <a:cs typeface="Calibri"/>
                  </a:rPr>
                  <a:t>Transpose</a:t>
                </a:r>
                <a:endParaRPr sz="1800" dirty="0">
                  <a:latin typeface="Calibri"/>
                  <a:cs typeface="Calibri"/>
                </a:endParaRPr>
              </a:p>
            </p:txBody>
          </p:sp>
          <p:sp>
            <p:nvSpPr>
              <p:cNvPr id="51" name="object 13">
                <a:extLst>
                  <a:ext uri="{FF2B5EF4-FFF2-40B4-BE49-F238E27FC236}">
                    <a16:creationId xmlns:a16="http://schemas.microsoft.com/office/drawing/2014/main" id="{BD328215-26A7-AC98-3546-95DE8758A731}"/>
                  </a:ext>
                </a:extLst>
              </p:cNvPr>
              <p:cNvSpPr/>
              <p:nvPr/>
            </p:nvSpPr>
            <p:spPr>
              <a:xfrm>
                <a:off x="3501237" y="2497665"/>
                <a:ext cx="1295092" cy="608330"/>
              </a:xfrm>
              <a:custGeom>
                <a:avLst/>
                <a:gdLst/>
                <a:ahLst/>
                <a:cxnLst/>
                <a:rect l="l" t="t" r="r" b="b"/>
                <a:pathLst>
                  <a:path w="1614170" h="608330">
                    <a:moveTo>
                      <a:pt x="1309877" y="0"/>
                    </a:moveTo>
                    <a:lnTo>
                      <a:pt x="1309877" y="152019"/>
                    </a:lnTo>
                    <a:lnTo>
                      <a:pt x="0" y="152019"/>
                    </a:lnTo>
                    <a:lnTo>
                      <a:pt x="0" y="456056"/>
                    </a:lnTo>
                    <a:lnTo>
                      <a:pt x="1309877" y="456056"/>
                    </a:lnTo>
                    <a:lnTo>
                      <a:pt x="1309877" y="608076"/>
                    </a:lnTo>
                    <a:lnTo>
                      <a:pt x="1613915" y="304038"/>
                    </a:lnTo>
                    <a:lnTo>
                      <a:pt x="1309877" y="0"/>
                    </a:lnTo>
                    <a:close/>
                  </a:path>
                </a:pathLst>
              </a:custGeom>
              <a:solidFill>
                <a:srgbClr val="4F81B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2" name="object 14">
                <a:extLst>
                  <a:ext uri="{FF2B5EF4-FFF2-40B4-BE49-F238E27FC236}">
                    <a16:creationId xmlns:a16="http://schemas.microsoft.com/office/drawing/2014/main" id="{FB1E21ED-9B3B-F41B-2A26-A718C020E31F}"/>
                  </a:ext>
                </a:extLst>
              </p:cNvPr>
              <p:cNvSpPr txBox="1"/>
              <p:nvPr/>
            </p:nvSpPr>
            <p:spPr>
              <a:xfrm>
                <a:off x="3616053" y="2656918"/>
                <a:ext cx="1014858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spc="5" dirty="0">
                    <a:solidFill>
                      <a:srgbClr val="FFFFFF"/>
                    </a:solidFill>
                    <a:latin typeface="Calibri"/>
                    <a:cs typeface="Calibri"/>
                  </a:rPr>
                  <a:t>Transpose</a:t>
                </a:r>
                <a:endParaRPr sz="1800" dirty="0">
                  <a:latin typeface="Calibri"/>
                  <a:cs typeface="Calibri"/>
                </a:endParaRPr>
              </a:p>
            </p:txBody>
          </p:sp>
          <p:sp>
            <p:nvSpPr>
              <p:cNvPr id="53" name="object 13">
                <a:extLst>
                  <a:ext uri="{FF2B5EF4-FFF2-40B4-BE49-F238E27FC236}">
                    <a16:creationId xmlns:a16="http://schemas.microsoft.com/office/drawing/2014/main" id="{5743B7A4-DC91-5470-76E6-D35A01AF6F2B}"/>
                  </a:ext>
                </a:extLst>
              </p:cNvPr>
              <p:cNvSpPr/>
              <p:nvPr/>
            </p:nvSpPr>
            <p:spPr>
              <a:xfrm>
                <a:off x="4409621" y="3557331"/>
                <a:ext cx="1295092" cy="608330"/>
              </a:xfrm>
              <a:custGeom>
                <a:avLst/>
                <a:gdLst/>
                <a:ahLst/>
                <a:cxnLst/>
                <a:rect l="l" t="t" r="r" b="b"/>
                <a:pathLst>
                  <a:path w="1614170" h="608330">
                    <a:moveTo>
                      <a:pt x="1309877" y="0"/>
                    </a:moveTo>
                    <a:lnTo>
                      <a:pt x="1309877" y="152019"/>
                    </a:lnTo>
                    <a:lnTo>
                      <a:pt x="0" y="152019"/>
                    </a:lnTo>
                    <a:lnTo>
                      <a:pt x="0" y="456056"/>
                    </a:lnTo>
                    <a:lnTo>
                      <a:pt x="1309877" y="456056"/>
                    </a:lnTo>
                    <a:lnTo>
                      <a:pt x="1309877" y="608076"/>
                    </a:lnTo>
                    <a:lnTo>
                      <a:pt x="1613915" y="304038"/>
                    </a:lnTo>
                    <a:lnTo>
                      <a:pt x="1309877" y="0"/>
                    </a:lnTo>
                    <a:close/>
                  </a:path>
                </a:pathLst>
              </a:custGeom>
              <a:solidFill>
                <a:srgbClr val="4F81B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4" name="object 14">
                <a:extLst>
                  <a:ext uri="{FF2B5EF4-FFF2-40B4-BE49-F238E27FC236}">
                    <a16:creationId xmlns:a16="http://schemas.microsoft.com/office/drawing/2014/main" id="{9ACAD143-79DC-E637-1EE3-1AFA0EEFB53A}"/>
                  </a:ext>
                </a:extLst>
              </p:cNvPr>
              <p:cNvSpPr txBox="1"/>
              <p:nvPr/>
            </p:nvSpPr>
            <p:spPr>
              <a:xfrm>
                <a:off x="4524437" y="3716584"/>
                <a:ext cx="1014858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spc="5" dirty="0">
                    <a:solidFill>
                      <a:srgbClr val="FFFFFF"/>
                    </a:solidFill>
                    <a:latin typeface="Calibri"/>
                    <a:cs typeface="Calibri"/>
                  </a:rPr>
                  <a:t>Transpose</a:t>
                </a:r>
                <a:endParaRPr sz="1800" dirty="0">
                  <a:latin typeface="Calibri"/>
                  <a:cs typeface="Calibri"/>
                </a:endParaRPr>
              </a:p>
            </p:txBody>
          </p:sp>
        </p:grp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68A72FD-B88A-865D-7ADF-21DE46C3B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2437" y="1191560"/>
              <a:ext cx="1304925" cy="1095375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44069BF-8AE2-E254-5F68-C6F360407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3202" y="1467269"/>
              <a:ext cx="1619250" cy="64770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2FB121E-33ED-AA61-873C-47593AFD4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95730" y="2446188"/>
              <a:ext cx="1762125" cy="76200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F958CA3-8656-30B7-4722-F6A39D92D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16390" y="2274738"/>
              <a:ext cx="1695450" cy="93345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2569EC5-2314-6CC3-B7EF-F77454FFA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6849" y="3435473"/>
              <a:ext cx="1628775" cy="923925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B37D8C6-3858-3753-3EF1-3BCCA75C3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19529" y="3502053"/>
              <a:ext cx="1466850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9198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41275"/>
            <a:ext cx="1178560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b="1" spc="-10" dirty="0">
                <a:solidFill>
                  <a:srgbClr val="FFFFFF"/>
                </a:solidFill>
                <a:latin typeface="Calibri"/>
                <a:cs typeface="Calibri"/>
              </a:rPr>
              <a:t>SERI MATERI</a:t>
            </a: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 KULIAH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22958" y="41275"/>
            <a:ext cx="1052195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050" b="1" spc="1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00"/>
                </a:solidFill>
                <a:latin typeface="Calibri"/>
                <a:cs typeface="Calibri"/>
              </a:rPr>
              <a:t>ALJABAR</a:t>
            </a:r>
            <a:r>
              <a:rPr sz="1050" b="1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050" b="1" spc="-5" dirty="0">
                <a:solidFill>
                  <a:srgbClr val="FFFF00"/>
                </a:solidFill>
                <a:latin typeface="Calibri"/>
                <a:cs typeface="Calibri"/>
              </a:rPr>
              <a:t>LINEAR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90547" y="360070"/>
            <a:ext cx="4647566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-10" dirty="0" err="1"/>
              <a:t>Matriks</a:t>
            </a:r>
            <a:r>
              <a:rPr sz="3600" spc="-10" dirty="0"/>
              <a:t> </a:t>
            </a:r>
            <a:r>
              <a:rPr sz="3600" spc="-10" dirty="0" err="1"/>
              <a:t>Simetris</a:t>
            </a:r>
            <a:endParaRPr sz="3600" dirty="0"/>
          </a:p>
        </p:txBody>
      </p:sp>
      <p:sp>
        <p:nvSpPr>
          <p:cNvPr id="6" name="object 6"/>
          <p:cNvSpPr txBox="1"/>
          <p:nvPr/>
        </p:nvSpPr>
        <p:spPr>
          <a:xfrm>
            <a:off x="733450" y="358597"/>
            <a:ext cx="39179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spc="20" dirty="0">
                <a:solidFill>
                  <a:srgbClr val="FFFFFF"/>
                </a:solidFill>
                <a:latin typeface="Calibri"/>
                <a:cs typeface="Calibri"/>
              </a:rPr>
              <a:t>03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>
                <a:solidFill>
                  <a:srgbClr val="00AF50"/>
                </a:solidFill>
              </a:rPr>
              <a:t>#</a:t>
            </a:r>
            <a:r>
              <a:rPr dirty="0">
                <a:solidFill>
                  <a:srgbClr val="E36C09"/>
                </a:solidFill>
              </a:rPr>
              <a:t>MATRIKS</a:t>
            </a:r>
            <a:r>
              <a:rPr dirty="0">
                <a:solidFill>
                  <a:srgbClr val="FF0000"/>
                </a:solidFill>
              </a:rPr>
              <a:t>&amp;</a:t>
            </a:r>
            <a:r>
              <a:rPr dirty="0"/>
              <a:t>OPERASINYA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/>
              <a:t>Mokhammad</a:t>
            </a:r>
            <a:r>
              <a:rPr spc="-60" dirty="0"/>
              <a:t> </a:t>
            </a:r>
            <a:r>
              <a:rPr dirty="0"/>
              <a:t>Nurkholis</a:t>
            </a:r>
            <a:r>
              <a:rPr spc="-50" dirty="0"/>
              <a:t> </a:t>
            </a:r>
            <a:r>
              <a:rPr dirty="0"/>
              <a:t>Abdillah,</a:t>
            </a:r>
            <a:r>
              <a:rPr spc="-25" dirty="0"/>
              <a:t> </a:t>
            </a:r>
            <a:r>
              <a:rPr spc="5" dirty="0"/>
              <a:t>S.T.,</a:t>
            </a:r>
            <a:r>
              <a:rPr spc="-65" dirty="0"/>
              <a:t> </a:t>
            </a:r>
            <a:r>
              <a:rPr spc="-5" dirty="0"/>
              <a:t>M.Eng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483218" y="4833239"/>
            <a:ext cx="153035" cy="176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fld id="{81D60167-4931-47E6-BA6A-407CBD079E47}" type="slidenum">
              <a:rPr sz="1150" spc="15" dirty="0">
                <a:solidFill>
                  <a:srgbClr val="FFFFFF"/>
                </a:solidFill>
                <a:latin typeface="Calibri"/>
                <a:cs typeface="Calibri"/>
              </a:rPr>
              <a:t>7</a:t>
            </a:fld>
            <a:endParaRPr sz="1150">
              <a:latin typeface="Calibri"/>
              <a:cs typeface="Calibri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83275F8-5AFA-E5F5-0778-8054ADEF2A49}"/>
              </a:ext>
            </a:extLst>
          </p:cNvPr>
          <p:cNvGrpSpPr/>
          <p:nvPr/>
        </p:nvGrpSpPr>
        <p:grpSpPr>
          <a:xfrm>
            <a:off x="-2" y="4705351"/>
            <a:ext cx="9143999" cy="437782"/>
            <a:chOff x="-1" y="6492874"/>
            <a:chExt cx="12192000" cy="36512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456ED50-E38C-C85B-DBDF-506098280616}"/>
                </a:ext>
              </a:extLst>
            </p:cNvPr>
            <p:cNvSpPr/>
            <p:nvPr/>
          </p:nvSpPr>
          <p:spPr>
            <a:xfrm>
              <a:off x="-1" y="6492874"/>
              <a:ext cx="12192000" cy="3651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B6F3660-6F15-39E8-3F23-B20120C52957}"/>
                </a:ext>
              </a:extLst>
            </p:cNvPr>
            <p:cNvSpPr txBox="1"/>
            <p:nvPr/>
          </p:nvSpPr>
          <p:spPr>
            <a:xfrm>
              <a:off x="18482" y="6546881"/>
              <a:ext cx="5808941" cy="2310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TEKNOLOGI INFORMASI| FAKULTAS TEKNIK | UNIVERSITAS TIDAR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A9DB96-D525-4FC7-9CF5-5CA0ED156BEF}"/>
              </a:ext>
            </a:extLst>
          </p:cNvPr>
          <p:cNvGrpSpPr/>
          <p:nvPr/>
        </p:nvGrpSpPr>
        <p:grpSpPr>
          <a:xfrm>
            <a:off x="-2" y="-24554"/>
            <a:ext cx="9144001" cy="365125"/>
            <a:chOff x="19879" y="409517"/>
            <a:chExt cx="9144001" cy="36512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57F4D56-4E10-5FCF-1628-D3E02E037B6C}"/>
                </a:ext>
              </a:extLst>
            </p:cNvPr>
            <p:cNvSpPr/>
            <p:nvPr/>
          </p:nvSpPr>
          <p:spPr>
            <a:xfrm>
              <a:off x="19879" y="409517"/>
              <a:ext cx="9144001" cy="3651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9FE3860-C454-3B7A-B1D8-75DE55ACE23A}"/>
                </a:ext>
              </a:extLst>
            </p:cNvPr>
            <p:cNvSpPr txBox="1"/>
            <p:nvPr/>
          </p:nvSpPr>
          <p:spPr>
            <a:xfrm>
              <a:off x="46549" y="470021"/>
              <a:ext cx="4464812" cy="27699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cs typeface="Bangla MN" pitchFamily="2" charset="0"/>
                </a:rPr>
                <a:t>KONSEP MATRIKS: </a:t>
              </a:r>
              <a:r>
                <a:rPr lang="en-US" sz="1200" b="1" spc="-5" dirty="0">
                  <a:latin typeface="Calibri"/>
                  <a:cs typeface="Calibri"/>
                </a:rPr>
                <a:t>ALJABAR LINEAR </a:t>
              </a:r>
              <a:r>
                <a:rPr lang="en-US" sz="1200" b="1" dirty="0">
                  <a:cs typeface="Bangla MN" pitchFamily="2" charset="0"/>
                </a:rPr>
                <a:t>| SEMESTER GANJIL 2023/2024</a:t>
              </a:r>
            </a:p>
          </p:txBody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3E00FE2-37FB-AA66-4B6B-376033484D78}"/>
              </a:ext>
            </a:extLst>
          </p:cNvPr>
          <p:cNvSpPr/>
          <p:nvPr/>
        </p:nvSpPr>
        <p:spPr>
          <a:xfrm>
            <a:off x="584569" y="1738306"/>
            <a:ext cx="3429000" cy="1981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0" i="0" dirty="0">
                <a:solidFill>
                  <a:srgbClr val="555555"/>
                </a:solidFill>
                <a:effectLst/>
                <a:latin typeface="-apple-system"/>
              </a:rPr>
              <a:t>Jika operasi transpose pada sebuah matriks menghasilkan matriks awalnya, maka matriks tersebut disebut dengan matriks simetris.</a:t>
            </a:r>
            <a:endParaRPr lang="id-ID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96F3640-474A-985F-D90C-D28C32D531F9}"/>
              </a:ext>
            </a:extLst>
          </p:cNvPr>
          <p:cNvSpPr/>
          <p:nvPr/>
        </p:nvSpPr>
        <p:spPr>
          <a:xfrm>
            <a:off x="4267200" y="2419350"/>
            <a:ext cx="12192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4162CF-0CE6-B3CD-F107-CDA66B5F4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0" y="2381250"/>
            <a:ext cx="324802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428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41275"/>
            <a:ext cx="1178560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b="1" spc="-10" dirty="0">
                <a:solidFill>
                  <a:srgbClr val="FFFFFF"/>
                </a:solidFill>
                <a:latin typeface="Calibri"/>
                <a:cs typeface="Calibri"/>
              </a:rPr>
              <a:t>SERI MATERI</a:t>
            </a: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 KULIAH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22958" y="41275"/>
            <a:ext cx="1052195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050" b="1" spc="1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00"/>
                </a:solidFill>
                <a:latin typeface="Calibri"/>
                <a:cs typeface="Calibri"/>
              </a:rPr>
              <a:t>ALJABAR</a:t>
            </a:r>
            <a:r>
              <a:rPr sz="1050" b="1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050" b="1" spc="-5" dirty="0">
                <a:solidFill>
                  <a:srgbClr val="FFFF00"/>
                </a:solidFill>
                <a:latin typeface="Calibri"/>
                <a:cs typeface="Calibri"/>
              </a:rPr>
              <a:t>LINEAR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90547" y="360070"/>
            <a:ext cx="4647566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-10" dirty="0"/>
              <a:t>Sifat Transpose </a:t>
            </a:r>
            <a:r>
              <a:rPr sz="3600" spc="-10" dirty="0" err="1"/>
              <a:t>Matriks</a:t>
            </a:r>
            <a:endParaRPr sz="3600" dirty="0"/>
          </a:p>
        </p:txBody>
      </p:sp>
      <p:sp>
        <p:nvSpPr>
          <p:cNvPr id="6" name="object 6"/>
          <p:cNvSpPr txBox="1"/>
          <p:nvPr/>
        </p:nvSpPr>
        <p:spPr>
          <a:xfrm>
            <a:off x="733450" y="358597"/>
            <a:ext cx="39179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spc="20" dirty="0">
                <a:solidFill>
                  <a:srgbClr val="FFFFFF"/>
                </a:solidFill>
                <a:latin typeface="Calibri"/>
                <a:cs typeface="Calibri"/>
              </a:rPr>
              <a:t>03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>
                <a:solidFill>
                  <a:srgbClr val="00AF50"/>
                </a:solidFill>
              </a:rPr>
              <a:t>#</a:t>
            </a:r>
            <a:r>
              <a:rPr dirty="0">
                <a:solidFill>
                  <a:srgbClr val="E36C09"/>
                </a:solidFill>
              </a:rPr>
              <a:t>MATRIKS</a:t>
            </a:r>
            <a:r>
              <a:rPr dirty="0">
                <a:solidFill>
                  <a:srgbClr val="FF0000"/>
                </a:solidFill>
              </a:rPr>
              <a:t>&amp;</a:t>
            </a:r>
            <a:r>
              <a:rPr dirty="0"/>
              <a:t>OPERASINYA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/>
              <a:t>Mokhammad</a:t>
            </a:r>
            <a:r>
              <a:rPr spc="-60" dirty="0"/>
              <a:t> </a:t>
            </a:r>
            <a:r>
              <a:rPr dirty="0"/>
              <a:t>Nurkholis</a:t>
            </a:r>
            <a:r>
              <a:rPr spc="-50" dirty="0"/>
              <a:t> </a:t>
            </a:r>
            <a:r>
              <a:rPr dirty="0"/>
              <a:t>Abdillah,</a:t>
            </a:r>
            <a:r>
              <a:rPr spc="-25" dirty="0"/>
              <a:t> </a:t>
            </a:r>
            <a:r>
              <a:rPr spc="5" dirty="0"/>
              <a:t>S.T.,</a:t>
            </a:r>
            <a:r>
              <a:rPr spc="-65" dirty="0"/>
              <a:t> </a:t>
            </a:r>
            <a:r>
              <a:rPr spc="-5" dirty="0"/>
              <a:t>M.Eng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483218" y="4833239"/>
            <a:ext cx="153035" cy="176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fld id="{81D60167-4931-47E6-BA6A-407CBD079E47}" type="slidenum">
              <a:rPr sz="1150" spc="15" dirty="0">
                <a:solidFill>
                  <a:srgbClr val="FFFFFF"/>
                </a:solidFill>
                <a:latin typeface="Calibri"/>
                <a:cs typeface="Calibri"/>
              </a:rPr>
              <a:t>8</a:t>
            </a:fld>
            <a:endParaRPr sz="1150">
              <a:latin typeface="Calibri"/>
              <a:cs typeface="Calibri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83275F8-5AFA-E5F5-0778-8054ADEF2A49}"/>
              </a:ext>
            </a:extLst>
          </p:cNvPr>
          <p:cNvGrpSpPr/>
          <p:nvPr/>
        </p:nvGrpSpPr>
        <p:grpSpPr>
          <a:xfrm>
            <a:off x="-2" y="4705351"/>
            <a:ext cx="9143999" cy="437782"/>
            <a:chOff x="-1" y="6492874"/>
            <a:chExt cx="12192000" cy="36512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456ED50-E38C-C85B-DBDF-506098280616}"/>
                </a:ext>
              </a:extLst>
            </p:cNvPr>
            <p:cNvSpPr/>
            <p:nvPr/>
          </p:nvSpPr>
          <p:spPr>
            <a:xfrm>
              <a:off x="-1" y="6492874"/>
              <a:ext cx="12192000" cy="3651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B6F3660-6F15-39E8-3F23-B20120C52957}"/>
                </a:ext>
              </a:extLst>
            </p:cNvPr>
            <p:cNvSpPr txBox="1"/>
            <p:nvPr/>
          </p:nvSpPr>
          <p:spPr>
            <a:xfrm>
              <a:off x="18482" y="6546881"/>
              <a:ext cx="5808941" cy="2310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TEKNOLOGI INFORMASI| FAKULTAS TEKNIK | UNIVERSITAS TIDAR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A9DB96-D525-4FC7-9CF5-5CA0ED156BEF}"/>
              </a:ext>
            </a:extLst>
          </p:cNvPr>
          <p:cNvGrpSpPr/>
          <p:nvPr/>
        </p:nvGrpSpPr>
        <p:grpSpPr>
          <a:xfrm>
            <a:off x="-2" y="-24554"/>
            <a:ext cx="9144001" cy="365125"/>
            <a:chOff x="19879" y="409517"/>
            <a:chExt cx="9144001" cy="36512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57F4D56-4E10-5FCF-1628-D3E02E037B6C}"/>
                </a:ext>
              </a:extLst>
            </p:cNvPr>
            <p:cNvSpPr/>
            <p:nvPr/>
          </p:nvSpPr>
          <p:spPr>
            <a:xfrm>
              <a:off x="19879" y="409517"/>
              <a:ext cx="9144001" cy="3651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9FE3860-C454-3B7A-B1D8-75DE55ACE23A}"/>
                </a:ext>
              </a:extLst>
            </p:cNvPr>
            <p:cNvSpPr txBox="1"/>
            <p:nvPr/>
          </p:nvSpPr>
          <p:spPr>
            <a:xfrm>
              <a:off x="46549" y="470021"/>
              <a:ext cx="4464812" cy="27699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cs typeface="Bangla MN" pitchFamily="2" charset="0"/>
                </a:rPr>
                <a:t>KONSEP MATRIKS: </a:t>
              </a:r>
              <a:r>
                <a:rPr lang="en-US" sz="1200" b="1" spc="-5" dirty="0">
                  <a:latin typeface="Calibri"/>
                  <a:cs typeface="Calibri"/>
                </a:rPr>
                <a:t>ALJABAR LINEAR </a:t>
              </a:r>
              <a:r>
                <a:rPr lang="en-US" sz="1200" b="1" dirty="0">
                  <a:cs typeface="Bangla MN" pitchFamily="2" charset="0"/>
                </a:rPr>
                <a:t>| SEMESTER GANJIL 2023/2024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A9BEFD1-B71E-2908-6D15-BCFCF8CA07AC}"/>
              </a:ext>
            </a:extLst>
          </p:cNvPr>
          <p:cNvSpPr txBox="1"/>
          <p:nvPr/>
        </p:nvSpPr>
        <p:spPr>
          <a:xfrm>
            <a:off x="733450" y="1581150"/>
            <a:ext cx="56673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d-ID" sz="2800" dirty="0"/>
              <a:t>(A + B)T = (A)T + (B)T</a:t>
            </a:r>
          </a:p>
          <a:p>
            <a:pPr marL="342900" indent="-342900">
              <a:buFont typeface="+mj-lt"/>
              <a:buAutoNum type="arabicPeriod"/>
            </a:pPr>
            <a:r>
              <a:rPr lang="id-ID" sz="2800" dirty="0"/>
              <a:t>(AT)T = A</a:t>
            </a:r>
          </a:p>
          <a:p>
            <a:pPr marL="342900" indent="-342900">
              <a:buFont typeface="+mj-lt"/>
              <a:buAutoNum type="arabicPeriod"/>
            </a:pPr>
            <a:r>
              <a:rPr lang="id-ID" sz="2800" dirty="0"/>
              <a:t>(AB)T = (A)T (B)T</a:t>
            </a:r>
          </a:p>
          <a:p>
            <a:pPr marL="342900" indent="-342900">
              <a:buFont typeface="+mj-lt"/>
              <a:buAutoNum type="arabicPeriod"/>
            </a:pPr>
            <a:r>
              <a:rPr lang="id-ID" sz="2800" dirty="0"/>
              <a:t>(kA)T = k.AT, dengan k = konstanta</a:t>
            </a:r>
          </a:p>
        </p:txBody>
      </p:sp>
    </p:spTree>
    <p:extLst>
      <p:ext uri="{BB962C8B-B14F-4D97-AF65-F5344CB8AC3E}">
        <p14:creationId xmlns:p14="http://schemas.microsoft.com/office/powerpoint/2010/main" val="1711375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80520" y="-10069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8AD98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66927" y="978408"/>
            <a:ext cx="8577580" cy="391160"/>
            <a:chOff x="566927" y="978408"/>
            <a:chExt cx="8577580" cy="3911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6927" y="978408"/>
              <a:ext cx="8577071" cy="37261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6071" y="1001268"/>
              <a:ext cx="944118" cy="36804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12647" y="1001268"/>
              <a:ext cx="8531860" cy="283845"/>
            </a:xfrm>
            <a:custGeom>
              <a:avLst/>
              <a:gdLst/>
              <a:ahLst/>
              <a:cxnLst/>
              <a:rect l="l" t="t" r="r" b="b"/>
              <a:pathLst>
                <a:path w="8531860" h="283844">
                  <a:moveTo>
                    <a:pt x="8531352" y="0"/>
                  </a:moveTo>
                  <a:lnTo>
                    <a:pt x="0" y="0"/>
                  </a:lnTo>
                  <a:lnTo>
                    <a:pt x="0" y="283463"/>
                  </a:lnTo>
                  <a:lnTo>
                    <a:pt x="8531352" y="283463"/>
                  </a:lnTo>
                  <a:lnTo>
                    <a:pt x="8531352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91083" y="1042161"/>
            <a:ext cx="719455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b="1" spc="-15" dirty="0">
                <a:solidFill>
                  <a:srgbClr val="FFFF00"/>
                </a:solidFill>
                <a:latin typeface="Calibri"/>
                <a:cs typeface="Calibri"/>
              </a:rPr>
              <a:t>B</a:t>
            </a:r>
            <a:r>
              <a:rPr sz="1050" b="1" spc="5" dirty="0">
                <a:solidFill>
                  <a:srgbClr val="FFFF00"/>
                </a:solidFill>
                <a:latin typeface="Calibri"/>
                <a:cs typeface="Calibri"/>
              </a:rPr>
              <a:t>A</a:t>
            </a:r>
            <a:r>
              <a:rPr sz="1050" b="1" spc="-5" dirty="0">
                <a:solidFill>
                  <a:srgbClr val="FFFF00"/>
                </a:solidFill>
                <a:latin typeface="Calibri"/>
                <a:cs typeface="Calibri"/>
              </a:rPr>
              <a:t>B</a:t>
            </a:r>
            <a:r>
              <a:rPr sz="1050" b="1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050" b="1" spc="-25" dirty="0">
                <a:solidFill>
                  <a:srgbClr val="FFFF00"/>
                </a:solidFill>
                <a:latin typeface="Calibri"/>
                <a:cs typeface="Calibri"/>
              </a:rPr>
              <a:t>M</a:t>
            </a:r>
            <a:r>
              <a:rPr sz="1050" b="1" spc="5" dirty="0">
                <a:solidFill>
                  <a:srgbClr val="FFFF00"/>
                </a:solidFill>
                <a:latin typeface="Calibri"/>
                <a:cs typeface="Calibri"/>
              </a:rPr>
              <a:t>A</a:t>
            </a:r>
            <a:r>
              <a:rPr sz="1050" b="1" spc="-20" dirty="0">
                <a:solidFill>
                  <a:srgbClr val="FFFF00"/>
                </a:solidFill>
                <a:latin typeface="Calibri"/>
                <a:cs typeface="Calibri"/>
              </a:rPr>
              <a:t>T</a:t>
            </a:r>
            <a:r>
              <a:rPr sz="1050" b="1" spc="-10" dirty="0">
                <a:solidFill>
                  <a:srgbClr val="FFFF00"/>
                </a:solidFill>
                <a:latin typeface="Calibri"/>
                <a:cs typeface="Calibri"/>
              </a:rPr>
              <a:t>E</a:t>
            </a:r>
            <a:r>
              <a:rPr sz="1050" b="1" spc="-20" dirty="0">
                <a:solidFill>
                  <a:srgbClr val="FFFF00"/>
                </a:solidFill>
                <a:latin typeface="Calibri"/>
                <a:cs typeface="Calibri"/>
              </a:rPr>
              <a:t>R</a:t>
            </a:r>
            <a:r>
              <a:rPr sz="1050" b="1" spc="-5" dirty="0">
                <a:solidFill>
                  <a:srgbClr val="FFFF00"/>
                </a:solidFill>
                <a:latin typeface="Calibri"/>
                <a:cs typeface="Calibri"/>
              </a:rPr>
              <a:t>I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428265" y="0"/>
            <a:ext cx="2715895" cy="2931160"/>
            <a:chOff x="6428265" y="0"/>
            <a:chExt cx="2715895" cy="2931160"/>
          </a:xfrm>
        </p:grpSpPr>
        <p:sp>
          <p:nvSpPr>
            <p:cNvPr id="9" name="object 9"/>
            <p:cNvSpPr/>
            <p:nvPr/>
          </p:nvSpPr>
          <p:spPr>
            <a:xfrm>
              <a:off x="6643170" y="0"/>
              <a:ext cx="2501265" cy="2931160"/>
            </a:xfrm>
            <a:custGeom>
              <a:avLst/>
              <a:gdLst/>
              <a:ahLst/>
              <a:cxnLst/>
              <a:rect l="l" t="t" r="r" b="b"/>
              <a:pathLst>
                <a:path w="2501265" h="2931160">
                  <a:moveTo>
                    <a:pt x="2500829" y="0"/>
                  </a:moveTo>
                  <a:lnTo>
                    <a:pt x="46935" y="0"/>
                  </a:lnTo>
                  <a:lnTo>
                    <a:pt x="31695" y="62229"/>
                  </a:lnTo>
                  <a:lnTo>
                    <a:pt x="23095" y="109462"/>
                  </a:lnTo>
                  <a:lnTo>
                    <a:pt x="15823" y="157112"/>
                  </a:lnTo>
                  <a:lnTo>
                    <a:pt x="9897" y="205155"/>
                  </a:lnTo>
                  <a:lnTo>
                    <a:pt x="5334" y="253567"/>
                  </a:lnTo>
                  <a:lnTo>
                    <a:pt x="2152" y="302323"/>
                  </a:lnTo>
                  <a:lnTo>
                    <a:pt x="368" y="351399"/>
                  </a:lnTo>
                  <a:lnTo>
                    <a:pt x="0" y="400771"/>
                  </a:lnTo>
                  <a:lnTo>
                    <a:pt x="1065" y="450415"/>
                  </a:lnTo>
                  <a:lnTo>
                    <a:pt x="3581" y="500305"/>
                  </a:lnTo>
                  <a:lnTo>
                    <a:pt x="7565" y="550417"/>
                  </a:lnTo>
                  <a:lnTo>
                    <a:pt x="16813" y="624268"/>
                  </a:lnTo>
                  <a:lnTo>
                    <a:pt x="23325" y="662228"/>
                  </a:lnTo>
                  <a:lnTo>
                    <a:pt x="31064" y="700831"/>
                  </a:lnTo>
                  <a:lnTo>
                    <a:pt x="40007" y="740044"/>
                  </a:lnTo>
                  <a:lnTo>
                    <a:pt x="50129" y="779831"/>
                  </a:lnTo>
                  <a:lnTo>
                    <a:pt x="61408" y="820157"/>
                  </a:lnTo>
                  <a:lnTo>
                    <a:pt x="73818" y="860987"/>
                  </a:lnTo>
                  <a:lnTo>
                    <a:pt x="87337" y="902287"/>
                  </a:lnTo>
                  <a:lnTo>
                    <a:pt x="101941" y="944022"/>
                  </a:lnTo>
                  <a:lnTo>
                    <a:pt x="117606" y="986157"/>
                  </a:lnTo>
                  <a:lnTo>
                    <a:pt x="134309" y="1028657"/>
                  </a:lnTo>
                  <a:lnTo>
                    <a:pt x="152025" y="1071487"/>
                  </a:lnTo>
                  <a:lnTo>
                    <a:pt x="170731" y="1114613"/>
                  </a:lnTo>
                  <a:lnTo>
                    <a:pt x="190403" y="1158000"/>
                  </a:lnTo>
                  <a:lnTo>
                    <a:pt x="211017" y="1201613"/>
                  </a:lnTo>
                  <a:lnTo>
                    <a:pt x="232551" y="1245417"/>
                  </a:lnTo>
                  <a:lnTo>
                    <a:pt x="254979" y="1289378"/>
                  </a:lnTo>
                  <a:lnTo>
                    <a:pt x="278279" y="1333459"/>
                  </a:lnTo>
                  <a:lnTo>
                    <a:pt x="302427" y="1377628"/>
                  </a:lnTo>
                  <a:lnTo>
                    <a:pt x="327398" y="1421849"/>
                  </a:lnTo>
                  <a:lnTo>
                    <a:pt x="353170" y="1466087"/>
                  </a:lnTo>
                  <a:lnTo>
                    <a:pt x="379718" y="1510307"/>
                  </a:lnTo>
                  <a:lnTo>
                    <a:pt x="407019" y="1554474"/>
                  </a:lnTo>
                  <a:lnTo>
                    <a:pt x="435048" y="1598555"/>
                  </a:lnTo>
                  <a:lnTo>
                    <a:pt x="463783" y="1642513"/>
                  </a:lnTo>
                  <a:lnTo>
                    <a:pt x="493200" y="1686314"/>
                  </a:lnTo>
                  <a:lnTo>
                    <a:pt x="523274" y="1729924"/>
                  </a:lnTo>
                  <a:lnTo>
                    <a:pt x="553983" y="1773307"/>
                  </a:lnTo>
                  <a:lnTo>
                    <a:pt x="585302" y="1816429"/>
                  </a:lnTo>
                  <a:lnTo>
                    <a:pt x="617208" y="1859254"/>
                  </a:lnTo>
                  <a:lnTo>
                    <a:pt x="649677" y="1901749"/>
                  </a:lnTo>
                  <a:lnTo>
                    <a:pt x="682685" y="1943878"/>
                  </a:lnTo>
                  <a:lnTo>
                    <a:pt x="716208" y="1985607"/>
                  </a:lnTo>
                  <a:lnTo>
                    <a:pt x="750224" y="2026900"/>
                  </a:lnTo>
                  <a:lnTo>
                    <a:pt x="784707" y="2067723"/>
                  </a:lnTo>
                  <a:lnTo>
                    <a:pt x="819635" y="2108041"/>
                  </a:lnTo>
                  <a:lnTo>
                    <a:pt x="854983" y="2147819"/>
                  </a:lnTo>
                  <a:lnTo>
                    <a:pt x="890729" y="2187023"/>
                  </a:lnTo>
                  <a:lnTo>
                    <a:pt x="926847" y="2225617"/>
                  </a:lnTo>
                  <a:lnTo>
                    <a:pt x="963315" y="2263567"/>
                  </a:lnTo>
                  <a:lnTo>
                    <a:pt x="1000109" y="2300838"/>
                  </a:lnTo>
                  <a:lnTo>
                    <a:pt x="1037205" y="2337395"/>
                  </a:lnTo>
                  <a:lnTo>
                    <a:pt x="1074580" y="2373204"/>
                  </a:lnTo>
                  <a:lnTo>
                    <a:pt x="1112209" y="2408229"/>
                  </a:lnTo>
                  <a:lnTo>
                    <a:pt x="1150068" y="2442436"/>
                  </a:lnTo>
                  <a:lnTo>
                    <a:pt x="1188135" y="2475790"/>
                  </a:lnTo>
                  <a:lnTo>
                    <a:pt x="1226386" y="2508256"/>
                  </a:lnTo>
                  <a:lnTo>
                    <a:pt x="1264796" y="2539800"/>
                  </a:lnTo>
                  <a:lnTo>
                    <a:pt x="1303342" y="2570386"/>
                  </a:lnTo>
                  <a:lnTo>
                    <a:pt x="1342001" y="2599979"/>
                  </a:lnTo>
                  <a:lnTo>
                    <a:pt x="1380748" y="2628546"/>
                  </a:lnTo>
                  <a:lnTo>
                    <a:pt x="1419560" y="2656051"/>
                  </a:lnTo>
                  <a:lnTo>
                    <a:pt x="1458413" y="2682459"/>
                  </a:lnTo>
                  <a:lnTo>
                    <a:pt x="1497284" y="2707736"/>
                  </a:lnTo>
                  <a:lnTo>
                    <a:pt x="1536148" y="2731846"/>
                  </a:lnTo>
                  <a:lnTo>
                    <a:pt x="1574982" y="2754755"/>
                  </a:lnTo>
                  <a:lnTo>
                    <a:pt x="1613762" y="2776428"/>
                  </a:lnTo>
                  <a:lnTo>
                    <a:pt x="1652465" y="2796831"/>
                  </a:lnTo>
                  <a:lnTo>
                    <a:pt x="1691067" y="2815928"/>
                  </a:lnTo>
                  <a:lnTo>
                    <a:pt x="1729544" y="2833685"/>
                  </a:lnTo>
                  <a:lnTo>
                    <a:pt x="1767873" y="2850066"/>
                  </a:lnTo>
                  <a:lnTo>
                    <a:pt x="1806029" y="2865038"/>
                  </a:lnTo>
                  <a:lnTo>
                    <a:pt x="1843988" y="2878565"/>
                  </a:lnTo>
                  <a:lnTo>
                    <a:pt x="1881729" y="2890612"/>
                  </a:lnTo>
                  <a:lnTo>
                    <a:pt x="1919225" y="2901145"/>
                  </a:lnTo>
                  <a:lnTo>
                    <a:pt x="1956455" y="2910129"/>
                  </a:lnTo>
                  <a:lnTo>
                    <a:pt x="2030017" y="2923310"/>
                  </a:lnTo>
                  <a:lnTo>
                    <a:pt x="2102226" y="2929876"/>
                  </a:lnTo>
                  <a:lnTo>
                    <a:pt x="2137763" y="2930592"/>
                  </a:lnTo>
                  <a:lnTo>
                    <a:pt x="2172891" y="2929550"/>
                  </a:lnTo>
                  <a:lnTo>
                    <a:pt x="2259777" y="2918831"/>
                  </a:lnTo>
                  <a:lnTo>
                    <a:pt x="2310070" y="2906827"/>
                  </a:lnTo>
                  <a:lnTo>
                    <a:pt x="2358494" y="2890837"/>
                  </a:lnTo>
                  <a:lnTo>
                    <a:pt x="2405076" y="2870994"/>
                  </a:lnTo>
                  <a:lnTo>
                    <a:pt x="2449844" y="2847434"/>
                  </a:lnTo>
                  <a:lnTo>
                    <a:pt x="2492828" y="2820289"/>
                  </a:lnTo>
                  <a:lnTo>
                    <a:pt x="2500829" y="2814193"/>
                  </a:lnTo>
                  <a:lnTo>
                    <a:pt x="2500829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428265" y="0"/>
              <a:ext cx="2715895" cy="2428240"/>
            </a:xfrm>
            <a:custGeom>
              <a:avLst/>
              <a:gdLst/>
              <a:ahLst/>
              <a:cxnLst/>
              <a:rect l="l" t="t" r="r" b="b"/>
              <a:pathLst>
                <a:path w="2715895" h="2428240">
                  <a:moveTo>
                    <a:pt x="2715734" y="0"/>
                  </a:moveTo>
                  <a:lnTo>
                    <a:pt x="1167096" y="0"/>
                  </a:lnTo>
                  <a:lnTo>
                    <a:pt x="1085435" y="53848"/>
                  </a:lnTo>
                  <a:lnTo>
                    <a:pt x="1041398" y="85503"/>
                  </a:lnTo>
                  <a:lnTo>
                    <a:pt x="997738" y="117945"/>
                  </a:lnTo>
                  <a:lnTo>
                    <a:pt x="954492" y="151143"/>
                  </a:lnTo>
                  <a:lnTo>
                    <a:pt x="911701" y="185061"/>
                  </a:lnTo>
                  <a:lnTo>
                    <a:pt x="869402" y="219668"/>
                  </a:lnTo>
                  <a:lnTo>
                    <a:pt x="827634" y="254930"/>
                  </a:lnTo>
                  <a:lnTo>
                    <a:pt x="786436" y="290813"/>
                  </a:lnTo>
                  <a:lnTo>
                    <a:pt x="745847" y="327285"/>
                  </a:lnTo>
                  <a:lnTo>
                    <a:pt x="705905" y="364312"/>
                  </a:lnTo>
                  <a:lnTo>
                    <a:pt x="666650" y="401860"/>
                  </a:lnTo>
                  <a:lnTo>
                    <a:pt x="628119" y="439898"/>
                  </a:lnTo>
                  <a:lnTo>
                    <a:pt x="590352" y="478391"/>
                  </a:lnTo>
                  <a:lnTo>
                    <a:pt x="553386" y="517306"/>
                  </a:lnTo>
                  <a:lnTo>
                    <a:pt x="517262" y="556611"/>
                  </a:lnTo>
                  <a:lnTo>
                    <a:pt x="482017" y="596271"/>
                  </a:lnTo>
                  <a:lnTo>
                    <a:pt x="447691" y="636254"/>
                  </a:lnTo>
                  <a:lnTo>
                    <a:pt x="414322" y="676526"/>
                  </a:lnTo>
                  <a:lnTo>
                    <a:pt x="381948" y="717054"/>
                  </a:lnTo>
                  <a:lnTo>
                    <a:pt x="350609" y="757805"/>
                  </a:lnTo>
                  <a:lnTo>
                    <a:pt x="320343" y="798746"/>
                  </a:lnTo>
                  <a:lnTo>
                    <a:pt x="291189" y="839844"/>
                  </a:lnTo>
                  <a:lnTo>
                    <a:pt x="263186" y="881064"/>
                  </a:lnTo>
                  <a:lnTo>
                    <a:pt x="236372" y="922375"/>
                  </a:lnTo>
                  <a:lnTo>
                    <a:pt x="210785" y="963743"/>
                  </a:lnTo>
                  <a:lnTo>
                    <a:pt x="186466" y="1005134"/>
                  </a:lnTo>
                  <a:lnTo>
                    <a:pt x="163452" y="1046515"/>
                  </a:lnTo>
                  <a:lnTo>
                    <a:pt x="141782" y="1087854"/>
                  </a:lnTo>
                  <a:lnTo>
                    <a:pt x="121495" y="1129116"/>
                  </a:lnTo>
                  <a:lnTo>
                    <a:pt x="102629" y="1170269"/>
                  </a:lnTo>
                  <a:lnTo>
                    <a:pt x="85224" y="1211280"/>
                  </a:lnTo>
                  <a:lnTo>
                    <a:pt x="69317" y="1252115"/>
                  </a:lnTo>
                  <a:lnTo>
                    <a:pt x="54949" y="1292740"/>
                  </a:lnTo>
                  <a:lnTo>
                    <a:pt x="42156" y="1333124"/>
                  </a:lnTo>
                  <a:lnTo>
                    <a:pt x="30979" y="1373232"/>
                  </a:lnTo>
                  <a:lnTo>
                    <a:pt x="21456" y="1413032"/>
                  </a:lnTo>
                  <a:lnTo>
                    <a:pt x="13625" y="1452489"/>
                  </a:lnTo>
                  <a:lnTo>
                    <a:pt x="7525" y="1491572"/>
                  </a:lnTo>
                  <a:lnTo>
                    <a:pt x="3195" y="1530246"/>
                  </a:lnTo>
                  <a:lnTo>
                    <a:pt x="673" y="1568478"/>
                  </a:lnTo>
                  <a:lnTo>
                    <a:pt x="0" y="1606236"/>
                  </a:lnTo>
                  <a:lnTo>
                    <a:pt x="1212" y="1643485"/>
                  </a:lnTo>
                  <a:lnTo>
                    <a:pt x="9449" y="1716327"/>
                  </a:lnTo>
                  <a:lnTo>
                    <a:pt x="25694" y="1786739"/>
                  </a:lnTo>
                  <a:lnTo>
                    <a:pt x="50258" y="1854453"/>
                  </a:lnTo>
                  <a:lnTo>
                    <a:pt x="82159" y="1916636"/>
                  </a:lnTo>
                  <a:lnTo>
                    <a:pt x="121992" y="1975177"/>
                  </a:lnTo>
                  <a:lnTo>
                    <a:pt x="169322" y="2030091"/>
                  </a:lnTo>
                  <a:lnTo>
                    <a:pt x="223715" y="2081390"/>
                  </a:lnTo>
                  <a:lnTo>
                    <a:pt x="253423" y="2105688"/>
                  </a:lnTo>
                  <a:lnTo>
                    <a:pt x="284733" y="2129088"/>
                  </a:lnTo>
                  <a:lnTo>
                    <a:pt x="317591" y="2151592"/>
                  </a:lnTo>
                  <a:lnTo>
                    <a:pt x="351942" y="2173200"/>
                  </a:lnTo>
                  <a:lnTo>
                    <a:pt x="387732" y="2193915"/>
                  </a:lnTo>
                  <a:lnTo>
                    <a:pt x="424906" y="2213738"/>
                  </a:lnTo>
                  <a:lnTo>
                    <a:pt x="463410" y="2232671"/>
                  </a:lnTo>
                  <a:lnTo>
                    <a:pt x="503189" y="2250716"/>
                  </a:lnTo>
                  <a:lnTo>
                    <a:pt x="544189" y="2267875"/>
                  </a:lnTo>
                  <a:lnTo>
                    <a:pt x="586356" y="2284148"/>
                  </a:lnTo>
                  <a:lnTo>
                    <a:pt x="629635" y="2299539"/>
                  </a:lnTo>
                  <a:lnTo>
                    <a:pt x="673971" y="2314048"/>
                  </a:lnTo>
                  <a:lnTo>
                    <a:pt x="719310" y="2327677"/>
                  </a:lnTo>
                  <a:lnTo>
                    <a:pt x="765598" y="2340429"/>
                  </a:lnTo>
                  <a:lnTo>
                    <a:pt x="812780" y="2352304"/>
                  </a:lnTo>
                  <a:lnTo>
                    <a:pt x="860802" y="2363304"/>
                  </a:lnTo>
                  <a:lnTo>
                    <a:pt x="909610" y="2373432"/>
                  </a:lnTo>
                  <a:lnTo>
                    <a:pt x="959148" y="2382688"/>
                  </a:lnTo>
                  <a:lnTo>
                    <a:pt x="1009362" y="2391075"/>
                  </a:lnTo>
                  <a:lnTo>
                    <a:pt x="1060199" y="2398594"/>
                  </a:lnTo>
                  <a:lnTo>
                    <a:pt x="1111603" y="2405247"/>
                  </a:lnTo>
                  <a:lnTo>
                    <a:pt x="1163520" y="2411035"/>
                  </a:lnTo>
                  <a:lnTo>
                    <a:pt x="1215896" y="2415961"/>
                  </a:lnTo>
                  <a:lnTo>
                    <a:pt x="1268675" y="2420026"/>
                  </a:lnTo>
                  <a:lnTo>
                    <a:pt x="1321805" y="2423231"/>
                  </a:lnTo>
                  <a:lnTo>
                    <a:pt x="1375230" y="2425579"/>
                  </a:lnTo>
                  <a:lnTo>
                    <a:pt x="1428895" y="2427071"/>
                  </a:lnTo>
                  <a:lnTo>
                    <a:pt x="1482747" y="2427709"/>
                  </a:lnTo>
                  <a:lnTo>
                    <a:pt x="1536731" y="2427495"/>
                  </a:lnTo>
                  <a:lnTo>
                    <a:pt x="1590792" y="2426429"/>
                  </a:lnTo>
                  <a:lnTo>
                    <a:pt x="1644876" y="2424515"/>
                  </a:lnTo>
                  <a:lnTo>
                    <a:pt x="1698929" y="2421753"/>
                  </a:lnTo>
                  <a:lnTo>
                    <a:pt x="1752896" y="2418145"/>
                  </a:lnTo>
                  <a:lnTo>
                    <a:pt x="1806723" y="2413694"/>
                  </a:lnTo>
                  <a:lnTo>
                    <a:pt x="1860354" y="2408400"/>
                  </a:lnTo>
                  <a:lnTo>
                    <a:pt x="1913737" y="2402266"/>
                  </a:lnTo>
                  <a:lnTo>
                    <a:pt x="1966816" y="2395293"/>
                  </a:lnTo>
                  <a:lnTo>
                    <a:pt x="2019536" y="2387482"/>
                  </a:lnTo>
                  <a:lnTo>
                    <a:pt x="2071844" y="2378837"/>
                  </a:lnTo>
                  <a:lnTo>
                    <a:pt x="2118245" y="2370337"/>
                  </a:lnTo>
                  <a:lnTo>
                    <a:pt x="2165573" y="2360763"/>
                  </a:lnTo>
                  <a:lnTo>
                    <a:pt x="2213752" y="2350116"/>
                  </a:lnTo>
                  <a:lnTo>
                    <a:pt x="2262704" y="2338398"/>
                  </a:lnTo>
                  <a:lnTo>
                    <a:pt x="2312350" y="2325608"/>
                  </a:lnTo>
                  <a:lnTo>
                    <a:pt x="2362614" y="2311747"/>
                  </a:lnTo>
                  <a:lnTo>
                    <a:pt x="2413418" y="2296816"/>
                  </a:lnTo>
                  <a:lnTo>
                    <a:pt x="2464683" y="2280817"/>
                  </a:lnTo>
                  <a:lnTo>
                    <a:pt x="2516332" y="2263749"/>
                  </a:lnTo>
                  <a:lnTo>
                    <a:pt x="2568287" y="2245614"/>
                  </a:lnTo>
                  <a:lnTo>
                    <a:pt x="2715734" y="2187956"/>
                  </a:lnTo>
                  <a:lnTo>
                    <a:pt x="2715734" y="0"/>
                  </a:lnTo>
                  <a:close/>
                </a:path>
              </a:pathLst>
            </a:custGeom>
            <a:solidFill>
              <a:srgbClr val="FBD4B5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79791" y="512063"/>
              <a:ext cx="1328166" cy="133273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02652" y="571500"/>
              <a:ext cx="1211579" cy="1216152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722172" y="4811979"/>
            <a:ext cx="3098800" cy="196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b="1" spc="5" dirty="0">
                <a:solidFill>
                  <a:srgbClr val="008000"/>
                </a:solidFill>
                <a:latin typeface="Comic Sans MS"/>
                <a:cs typeface="Comic Sans MS"/>
              </a:rPr>
              <a:t>Mokhammad</a:t>
            </a:r>
            <a:r>
              <a:rPr sz="1100" b="1" spc="-65" dirty="0">
                <a:solidFill>
                  <a:srgbClr val="008000"/>
                </a:solidFill>
                <a:latin typeface="Comic Sans MS"/>
                <a:cs typeface="Comic Sans MS"/>
              </a:rPr>
              <a:t> </a:t>
            </a:r>
            <a:r>
              <a:rPr sz="1100" b="1" dirty="0">
                <a:solidFill>
                  <a:srgbClr val="008000"/>
                </a:solidFill>
                <a:latin typeface="Comic Sans MS"/>
                <a:cs typeface="Comic Sans MS"/>
              </a:rPr>
              <a:t>Nurkholis</a:t>
            </a:r>
            <a:r>
              <a:rPr sz="1100" b="1" spc="-55" dirty="0">
                <a:solidFill>
                  <a:srgbClr val="008000"/>
                </a:solidFill>
                <a:latin typeface="Comic Sans MS"/>
                <a:cs typeface="Comic Sans MS"/>
              </a:rPr>
              <a:t> </a:t>
            </a:r>
            <a:r>
              <a:rPr sz="1100" b="1" dirty="0">
                <a:solidFill>
                  <a:srgbClr val="008000"/>
                </a:solidFill>
                <a:latin typeface="Comic Sans MS"/>
                <a:cs typeface="Comic Sans MS"/>
              </a:rPr>
              <a:t>Abdillah,</a:t>
            </a:r>
            <a:r>
              <a:rPr sz="1100" b="1" spc="-35" dirty="0">
                <a:solidFill>
                  <a:srgbClr val="008000"/>
                </a:solidFill>
                <a:latin typeface="Comic Sans MS"/>
                <a:cs typeface="Comic Sans MS"/>
              </a:rPr>
              <a:t> </a:t>
            </a:r>
            <a:r>
              <a:rPr sz="1100" b="1" spc="5" dirty="0">
                <a:solidFill>
                  <a:srgbClr val="008000"/>
                </a:solidFill>
                <a:latin typeface="Comic Sans MS"/>
                <a:cs typeface="Comic Sans MS"/>
              </a:rPr>
              <a:t>S.T.,</a:t>
            </a:r>
            <a:r>
              <a:rPr sz="1100" b="1" spc="-70" dirty="0">
                <a:solidFill>
                  <a:srgbClr val="008000"/>
                </a:solidFill>
                <a:latin typeface="Comic Sans MS"/>
                <a:cs typeface="Comic Sans MS"/>
              </a:rPr>
              <a:t> </a:t>
            </a:r>
            <a:r>
              <a:rPr sz="1100" b="1" spc="-5" dirty="0">
                <a:solidFill>
                  <a:srgbClr val="008000"/>
                </a:solidFill>
                <a:latin typeface="Comic Sans MS"/>
                <a:cs typeface="Comic Sans MS"/>
              </a:rPr>
              <a:t>M.Eng</a:t>
            </a:r>
            <a:endParaRPr sz="1100" dirty="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42813" y="4779975"/>
            <a:ext cx="23571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AF50"/>
                </a:solidFill>
                <a:latin typeface="Comic Sans MS"/>
                <a:cs typeface="Comic Sans MS"/>
              </a:rPr>
              <a:t>#</a:t>
            </a:r>
            <a:r>
              <a:rPr sz="1400" b="1" dirty="0">
                <a:solidFill>
                  <a:srgbClr val="E36C09"/>
                </a:solidFill>
                <a:latin typeface="Comic Sans MS"/>
                <a:cs typeface="Comic Sans MS"/>
              </a:rPr>
              <a:t>MATRIKS</a:t>
            </a:r>
            <a:r>
              <a:rPr sz="1400" b="1" dirty="0">
                <a:solidFill>
                  <a:srgbClr val="FF0000"/>
                </a:solidFill>
                <a:latin typeface="Comic Sans MS"/>
                <a:cs typeface="Comic Sans MS"/>
              </a:rPr>
              <a:t>&amp;</a:t>
            </a:r>
            <a:r>
              <a:rPr sz="1400" b="1" dirty="0">
                <a:solidFill>
                  <a:srgbClr val="00AFEF"/>
                </a:solidFill>
                <a:latin typeface="Comic Sans MS"/>
                <a:cs typeface="Comic Sans MS"/>
              </a:rPr>
              <a:t>OPERASINYA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29768" y="4713732"/>
            <a:ext cx="8286750" cy="1905"/>
          </a:xfrm>
          <a:custGeom>
            <a:avLst/>
            <a:gdLst/>
            <a:ahLst/>
            <a:cxnLst/>
            <a:rect l="l" t="t" r="r" b="b"/>
            <a:pathLst>
              <a:path w="8286750" h="1904">
                <a:moveTo>
                  <a:pt x="0" y="0"/>
                </a:moveTo>
                <a:lnTo>
                  <a:pt x="8286750" y="1587"/>
                </a:lnTo>
              </a:path>
            </a:pathLst>
          </a:custGeom>
          <a:ln w="3810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02970" y="2114499"/>
            <a:ext cx="615503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spc="-25" dirty="0">
                <a:solidFill>
                  <a:srgbClr val="006FC0"/>
                </a:solidFill>
                <a:latin typeface="Calibri"/>
                <a:cs typeface="Calibri"/>
              </a:rPr>
              <a:t>(OBE)</a:t>
            </a:r>
            <a:endParaRPr sz="4000" dirty="0">
              <a:latin typeface="Calibri"/>
              <a:cs typeface="Calibri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DA80562-C5A0-E08F-6DFE-86711A7D0DEA}"/>
              </a:ext>
            </a:extLst>
          </p:cNvPr>
          <p:cNvGrpSpPr/>
          <p:nvPr/>
        </p:nvGrpSpPr>
        <p:grpSpPr>
          <a:xfrm>
            <a:off x="-2" y="4705351"/>
            <a:ext cx="9143999" cy="437782"/>
            <a:chOff x="-1" y="6492874"/>
            <a:chExt cx="12192000" cy="36512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7120003-7F5E-C8BB-0CF6-BBF61BF431C1}"/>
                </a:ext>
              </a:extLst>
            </p:cNvPr>
            <p:cNvSpPr/>
            <p:nvPr/>
          </p:nvSpPr>
          <p:spPr>
            <a:xfrm>
              <a:off x="-1" y="6492874"/>
              <a:ext cx="12192000" cy="3651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D2D857-D309-7BCC-A82C-8DB34AF8E973}"/>
                </a:ext>
              </a:extLst>
            </p:cNvPr>
            <p:cNvSpPr txBox="1"/>
            <p:nvPr/>
          </p:nvSpPr>
          <p:spPr>
            <a:xfrm>
              <a:off x="18482" y="6546881"/>
              <a:ext cx="5808941" cy="2310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TEKNOLOGI INFORMASI| FAKULTAS TEKNIK | UNIVERSITAS TIDAR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EF39A0-B612-A84E-BF52-0343F5E08070}"/>
              </a:ext>
            </a:extLst>
          </p:cNvPr>
          <p:cNvGrpSpPr/>
          <p:nvPr/>
        </p:nvGrpSpPr>
        <p:grpSpPr>
          <a:xfrm>
            <a:off x="-2" y="-24554"/>
            <a:ext cx="9144001" cy="365125"/>
            <a:chOff x="19879" y="409517"/>
            <a:chExt cx="9144001" cy="36512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DB33E79-FF86-5147-D0CD-9ED6DF1F15B3}"/>
                </a:ext>
              </a:extLst>
            </p:cNvPr>
            <p:cNvSpPr/>
            <p:nvPr/>
          </p:nvSpPr>
          <p:spPr>
            <a:xfrm>
              <a:off x="19879" y="409517"/>
              <a:ext cx="9144001" cy="3651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E473EFB-9F67-5BE4-BCA3-9AA6B35A2001}"/>
                </a:ext>
              </a:extLst>
            </p:cNvPr>
            <p:cNvSpPr txBox="1"/>
            <p:nvPr/>
          </p:nvSpPr>
          <p:spPr>
            <a:xfrm>
              <a:off x="46549" y="470021"/>
              <a:ext cx="4464812" cy="27699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cs typeface="Bangla MN" pitchFamily="2" charset="0"/>
                </a:rPr>
                <a:t>KONSEP MATRIKS: </a:t>
              </a:r>
              <a:r>
                <a:rPr lang="en-US" sz="1200" b="1" spc="-5" dirty="0">
                  <a:latin typeface="Calibri"/>
                  <a:cs typeface="Calibri"/>
                </a:rPr>
                <a:t>ALJABAR LINEAR </a:t>
              </a:r>
              <a:r>
                <a:rPr lang="en-US" sz="1200" b="1" dirty="0">
                  <a:cs typeface="Bangla MN" pitchFamily="2" charset="0"/>
                </a:rPr>
                <a:t>| SEMESTER GANJIL 2023/2024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715</TotalTime>
  <Words>909</Words>
  <Application>Microsoft Office PowerPoint</Application>
  <PresentationFormat>On-screen Show (16:9)</PresentationFormat>
  <Paragraphs>140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-apple-system</vt:lpstr>
      <vt:lpstr>Bangla MN</vt:lpstr>
      <vt:lpstr>Calibri</vt:lpstr>
      <vt:lpstr>Cambria Math</vt:lpstr>
      <vt:lpstr>Comic Sans MS</vt:lpstr>
      <vt:lpstr>Palatino</vt:lpstr>
      <vt:lpstr>Wingdings</vt:lpstr>
      <vt:lpstr>Office Theme</vt:lpstr>
      <vt:lpstr>Aljabar Linear</vt:lpstr>
      <vt:lpstr>Learning Objective</vt:lpstr>
      <vt:lpstr>Course Material</vt:lpstr>
      <vt:lpstr>PowerPoint Presentation</vt:lpstr>
      <vt:lpstr>Transpose Matriks ??</vt:lpstr>
      <vt:lpstr>Transpose Matriks ??</vt:lpstr>
      <vt:lpstr>Matriks Simetris</vt:lpstr>
      <vt:lpstr>Sifat Transpose Matriks</vt:lpstr>
      <vt:lpstr>PowerPoint Presentation</vt:lpstr>
      <vt:lpstr>PowerPoint Presentation</vt:lpstr>
      <vt:lpstr>Operasi Baris Elementer ???</vt:lpstr>
      <vt:lpstr>Jenis Operasi  https://www.youtube.com/watch?v=4UGhGZd3EMM</vt:lpstr>
      <vt:lpstr>Sifat Matriks Hasil OBE</vt:lpstr>
      <vt:lpstr>TERIMA KASIH ALJABAR LINEAR #TRANSPOSEMATRIKS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BigDi</dc:creator>
  <cp:lastModifiedBy>D Jayus Nor Salim</cp:lastModifiedBy>
  <cp:revision>17</cp:revision>
  <dcterms:created xsi:type="dcterms:W3CDTF">2022-08-25T06:52:47Z</dcterms:created>
  <dcterms:modified xsi:type="dcterms:W3CDTF">2024-02-12T15:29:18Z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2022-08-22T00:00:00Z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2022-08-25T00:00:00Z</vt:filetime>
  </property>
</Properties>
</file>